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59" r:id="rId5"/>
    <p:sldId id="266" r:id="rId6"/>
    <p:sldId id="262" r:id="rId7"/>
    <p:sldId id="263" r:id="rId8"/>
    <p:sldId id="264" r:id="rId9"/>
    <p:sldId id="261" r:id="rId10"/>
    <p:sldId id="268" r:id="rId11"/>
    <p:sldId id="267" r:id="rId12"/>
    <p:sldId id="25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E4E"/>
    <a:srgbClr val="8C1515"/>
    <a:srgbClr val="137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3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AF353-5EEF-4B50-A419-0BEFE5FFD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90275"/>
            <a:ext cx="9144000" cy="1901228"/>
          </a:xfrm>
        </p:spPr>
        <p:txBody>
          <a:bodyPr anchor="b"/>
          <a:lstStyle>
            <a:lvl1pPr algn="ctr">
              <a:defRPr sz="6000"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DF123F-E7BB-496C-BED2-6F8E55FA4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2656"/>
            <a:ext cx="9144000" cy="405143"/>
          </a:xfrm>
        </p:spPr>
        <p:txBody>
          <a:bodyPr/>
          <a:lstStyle>
            <a:lvl1pPr marL="0" indent="0" algn="ctr">
              <a:buNone/>
              <a:defRPr sz="2400"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AC2537-1170-485B-BA30-3513E0E5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1305-2312-4488-9ED7-17E9309A2E96}" type="datetimeFigureOut">
              <a:rPr lang="de-CH" smtClean="0"/>
              <a:t>31.05.2018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36E8B3-F1A4-46EF-A3E9-8315D91C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17BCE0-C9D9-434E-97FA-B77D0FC3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62BE-6B00-40E5-85F4-BD6431ECC3A6}" type="slidenum">
              <a:rPr lang="de-CH" smtClean="0"/>
              <a:t>‹Nr.›</a:t>
            </a:fld>
            <a:endParaRPr lang="de-CH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A733550-EEAD-4E60-A4DC-B6C8891AF2C5}"/>
              </a:ext>
            </a:extLst>
          </p:cNvPr>
          <p:cNvCxnSpPr>
            <a:cxnSpLocks/>
          </p:cNvCxnSpPr>
          <p:nvPr userDrawn="1"/>
        </p:nvCxnSpPr>
        <p:spPr>
          <a:xfrm>
            <a:off x="0" y="4318503"/>
            <a:ext cx="12192000" cy="0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98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1C031-8B00-462B-8539-E1D70A07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62D08EB-D248-453C-8243-D106E0D15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06CECF-7DAC-4447-9CAB-9AC020BC8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B8A8F1-E215-43B9-9F6E-BFB887D5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1305-2312-4488-9ED7-17E9309A2E96}" type="datetimeFigureOut">
              <a:rPr lang="de-CH" smtClean="0"/>
              <a:t>31.05.2018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F1A48E-33E7-4858-AE73-9687BFED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E22B34-8B25-464E-8F9E-57D9D1E1F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62BE-6B00-40E5-85F4-BD6431ECC3A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610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D99BD-B6B9-4AA9-BDDE-C248BF71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494337" cy="1600200"/>
          </a:xfrm>
        </p:spPr>
        <p:txBody>
          <a:bodyPr anchor="b"/>
          <a:lstStyle>
            <a:lvl1pPr>
              <a:defRPr sz="3200"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415B49-E3BC-48BB-9B1A-D1D60E3E2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494337" cy="3811588"/>
          </a:xfrm>
        </p:spPr>
        <p:txBody>
          <a:bodyPr/>
          <a:lstStyle>
            <a:lvl1pPr marL="0" indent="0">
              <a:buNone/>
              <a:defRPr sz="1600"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02B8F3D-5102-49B8-B914-2B952E49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1305-2312-4488-9ED7-17E9309A2E96}" type="datetimeFigureOut">
              <a:rPr lang="de-CH" smtClean="0"/>
              <a:t>31.05.2018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92D008A-AD36-4705-B458-5519D7FF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0604C3-6593-46B2-9C97-F9069A1B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62BE-6B00-40E5-85F4-BD6431ECC3A6}" type="slidenum">
              <a:rPr lang="de-CH" smtClean="0"/>
              <a:t>‹Nr.›</a:t>
            </a:fld>
            <a:endParaRPr lang="de-CH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22936D33-E64C-43BD-B49F-CD27B8214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3200" y="0"/>
            <a:ext cx="56388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9535DBF-E7B4-41DD-800B-037896B5F064}"/>
              </a:ext>
            </a:extLst>
          </p:cNvPr>
          <p:cNvCxnSpPr>
            <a:cxnSpLocks/>
          </p:cNvCxnSpPr>
          <p:nvPr userDrawn="1"/>
        </p:nvCxnSpPr>
        <p:spPr>
          <a:xfrm>
            <a:off x="6553200" y="0"/>
            <a:ext cx="0" cy="6858000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95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6A95A-5769-4E41-B62F-441BB3981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943359-FA67-4A98-8141-E603DC2D4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2pPr>
            <a:lvl3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3pPr>
            <a:lvl4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4pPr>
            <a:lvl5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C4EB76-61A0-4B6F-970A-2D7F4FA59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1305-2312-4488-9ED7-17E9309A2E96}" type="datetimeFigureOut">
              <a:rPr lang="de-CH" smtClean="0"/>
              <a:t>31.05.2018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5CDB33-3AE3-4618-831E-9C9103037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B89BF5-BCE9-4739-8D02-4D0ACE6D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62BE-6B00-40E5-85F4-BD6431ECC3A6}" type="slidenum">
              <a:rPr lang="de-CH" smtClean="0"/>
              <a:t>‹Nr.›</a:t>
            </a:fld>
            <a:endParaRPr lang="de-CH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3C0F80EE-2D80-4345-A0FE-0922DFCF314D}"/>
              </a:ext>
            </a:extLst>
          </p:cNvPr>
          <p:cNvCxnSpPr>
            <a:cxnSpLocks/>
          </p:cNvCxnSpPr>
          <p:nvPr userDrawn="1"/>
        </p:nvCxnSpPr>
        <p:spPr>
          <a:xfrm>
            <a:off x="0" y="1524503"/>
            <a:ext cx="12192000" cy="0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669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DBB74-ADD4-4493-A4DB-28A5C11F0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2D48EB-EDDF-443B-9AAE-476297186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7AF4ED-0C16-49B6-B055-25075882A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1305-2312-4488-9ED7-17E9309A2E96}" type="datetimeFigureOut">
              <a:rPr lang="de-CH" smtClean="0"/>
              <a:t>31.05.2018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5136B5-D859-430A-9019-C3B92E6A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B0547D-6ECE-47CA-9F08-3AFB4175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62BE-6B00-40E5-85F4-BD6431ECC3A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250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06E928-BD88-489B-A98C-76BB3272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4265FA-82C8-4DB7-BDB5-998E6C112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2pPr>
            <a:lvl3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3pPr>
            <a:lvl4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4pPr>
            <a:lvl5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DF6B59-CC0B-43B3-959D-711820DAA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2pPr>
            <a:lvl3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3pPr>
            <a:lvl4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4pPr>
            <a:lvl5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2BBBD7-D6F0-4B9A-ACC6-302AF3E8B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1305-2312-4488-9ED7-17E9309A2E96}" type="datetimeFigureOut">
              <a:rPr lang="de-CH" smtClean="0"/>
              <a:t>31.05.2018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9EA416-8303-4BF5-B504-F1271790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0381F1-D41C-4395-B7F6-E677593B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62BE-6B00-40E5-85F4-BD6431ECC3A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202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9D7405-FE7F-4DAF-9572-C9E76729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311F8E-A30A-400A-86EB-D3BF98626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BAC212-6AFB-49F8-A8D2-92651E9E5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2pPr>
            <a:lvl3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3pPr>
            <a:lvl4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4pPr>
            <a:lvl5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2FF5AB3-A329-42EC-91BB-F2D580EF0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9D8E83F-98DE-4A26-9FEB-C39A86F40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2pPr>
            <a:lvl3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3pPr>
            <a:lvl4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4pPr>
            <a:lvl5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4EA6F4-D7CD-484D-8371-23A9E2AA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1305-2312-4488-9ED7-17E9309A2E96}" type="datetimeFigureOut">
              <a:rPr lang="de-CH" smtClean="0"/>
              <a:t>31.05.2018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B3B4BB6-08EC-44AE-BA89-D216B06B9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DC8F9E3-485A-4CBD-8B68-F1E2BC51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62BE-6B00-40E5-85F4-BD6431ECC3A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106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D2F6B-C199-4811-B9EC-49936AB9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82E118-D32C-44A0-82E7-8421C8A8B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1305-2312-4488-9ED7-17E9309A2E96}" type="datetimeFigureOut">
              <a:rPr lang="de-CH" smtClean="0"/>
              <a:t>31.05.2018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08A738-58B0-4E10-8445-D8CBBB55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C06623-A630-46A1-93E3-EFD7A2172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62BE-6B00-40E5-85F4-BD6431ECC3A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763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D2C00B-09F6-461E-A4EB-2381A779D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1305-2312-4488-9ED7-17E9309A2E96}" type="datetimeFigureOut">
              <a:rPr lang="de-CH" smtClean="0"/>
              <a:t>31.05.2018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07E73F-016D-46CA-A906-0DF916316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7F4B2C-C6E1-4176-8031-5E1077D1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62BE-6B00-40E5-85F4-BD6431ECC3A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052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D99BD-B6B9-4AA9-BDDE-C248BF71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54E13-A0D5-42FC-ACAF-2DFFB4325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2800"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2pPr>
            <a:lvl3pPr>
              <a:defRPr sz="2400"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3pPr>
            <a:lvl4pPr>
              <a:defRPr sz="2000"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4pPr>
            <a:lvl5pPr>
              <a:defRPr sz="2000"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415B49-E3BC-48BB-9B1A-D1D60E3E2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02B8F3D-5102-49B8-B914-2B952E49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1305-2312-4488-9ED7-17E9309A2E96}" type="datetimeFigureOut">
              <a:rPr lang="de-CH" smtClean="0"/>
              <a:t>31.05.2018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92D008A-AD36-4705-B458-5519D7FF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0604C3-6593-46B2-9C97-F9069A1B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62BE-6B00-40E5-85F4-BD6431ECC3A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1517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502E573-E117-4C9C-89D3-8FC87AFA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A92EDB-AE13-4B2B-8F22-AC1C1BAF6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CA50AA-D6A7-46EE-9736-7D044BB31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21305-2312-4488-9ED7-17E9309A2E96}" type="datetimeFigureOut">
              <a:rPr lang="de-CH" smtClean="0"/>
              <a:t>31.05.2018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57DE7C-E226-42AA-B730-9434165D3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0A8CBD-5667-41CE-AC10-16CA3203E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462BE-6B00-40E5-85F4-BD6431ECC3A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8636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5.svg"/><Relationship Id="rId7" Type="http://schemas.openxmlformats.org/officeDocument/2006/relationships/image" Target="../media/image49.tiff"/><Relationship Id="rId12" Type="http://schemas.openxmlformats.org/officeDocument/2006/relationships/image" Target="../media/image54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tiff"/><Relationship Id="rId11" Type="http://schemas.openxmlformats.org/officeDocument/2006/relationships/image" Target="../media/image53.tiff"/><Relationship Id="rId5" Type="http://schemas.openxmlformats.org/officeDocument/2006/relationships/image" Target="../media/image47.tiff"/><Relationship Id="rId10" Type="http://schemas.openxmlformats.org/officeDocument/2006/relationships/image" Target="../media/image52.tiff"/><Relationship Id="rId4" Type="http://schemas.openxmlformats.org/officeDocument/2006/relationships/image" Target="../media/image46.tiff"/><Relationship Id="rId9" Type="http://schemas.openxmlformats.org/officeDocument/2006/relationships/image" Target="../media/image5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svg"/><Relationship Id="rId7" Type="http://schemas.openxmlformats.org/officeDocument/2006/relationships/image" Target="../media/image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2.svg"/><Relationship Id="rId4" Type="http://schemas.openxmlformats.org/officeDocument/2006/relationships/image" Target="../media/image6.tiff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sv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svg"/><Relationship Id="rId32" Type="http://schemas.openxmlformats.org/officeDocument/2006/relationships/image" Target="../media/image45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png"/><Relationship Id="rId28" Type="http://schemas.openxmlformats.org/officeDocument/2006/relationships/image" Target="../media/image43.sv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svg"/><Relationship Id="rId27" Type="http://schemas.openxmlformats.org/officeDocument/2006/relationships/image" Target="../media/image42.png"/><Relationship Id="rId30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E4D2C-401C-445E-9CC5-24B4A084F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Piz </a:t>
            </a:r>
            <a:r>
              <a:rPr lang="de-CH" dirty="0" err="1"/>
              <a:t>Bernina</a:t>
            </a:r>
            <a:r>
              <a:rPr lang="de-CH" dirty="0"/>
              <a:t> </a:t>
            </a:r>
            <a:r>
              <a:rPr lang="de-CH" dirty="0" err="1"/>
              <a:t>Helpline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6E7DC3-A83B-43B1-906A-8F59CE303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err="1"/>
              <a:t>Digitalisation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Business </a:t>
            </a:r>
            <a:r>
              <a:rPr lang="de-CH" dirty="0" err="1"/>
              <a:t>Processes</a:t>
            </a:r>
            <a:endParaRPr lang="de-CH" dirty="0"/>
          </a:p>
          <a:p>
            <a:endParaRPr lang="de-CH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558375-6133-4616-80C2-C648CD9F2010}"/>
              </a:ext>
            </a:extLst>
          </p:cNvPr>
          <p:cNvGrpSpPr/>
          <p:nvPr/>
        </p:nvGrpSpPr>
        <p:grpSpPr>
          <a:xfrm>
            <a:off x="5105399" y="1125993"/>
            <a:ext cx="1980000" cy="1980000"/>
            <a:chOff x="5105399" y="1125993"/>
            <a:chExt cx="1980000" cy="198000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5CB275F-67BD-4DD5-90DC-DE4BDCB7B8B9}"/>
                </a:ext>
              </a:extLst>
            </p:cNvPr>
            <p:cNvSpPr/>
            <p:nvPr/>
          </p:nvSpPr>
          <p:spPr>
            <a:xfrm>
              <a:off x="5105399" y="1125993"/>
              <a:ext cx="1980000" cy="19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207BB640-EFB4-43C7-ADB4-E8F2E5B555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59262" y="1413461"/>
              <a:ext cx="1473476" cy="1473476"/>
              <a:chOff x="5241956" y="265520"/>
              <a:chExt cx="2151754" cy="2151754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33E8B1D-973D-4671-AB43-00509625D8B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41956" y="265520"/>
                <a:ext cx="2151754" cy="2151754"/>
              </a:xfrm>
              <a:prstGeom prst="rect">
                <a:avLst/>
              </a:prstGeom>
            </p:spPr>
          </p:pic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2EE5B34B-0C32-4550-BDAE-2CB022275E8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5605463" y="1291446"/>
                <a:ext cx="333375" cy="347175"/>
              </a:xfrm>
              <a:prstGeom prst="line">
                <a:avLst/>
              </a:prstGeom>
              <a:ln w="571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A305558F-7D5E-45EE-AE56-7D1F5228B2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38838" y="1291445"/>
                <a:ext cx="242887" cy="207363"/>
              </a:xfrm>
              <a:prstGeom prst="line">
                <a:avLst/>
              </a:prstGeom>
              <a:ln w="571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5621DF-A566-4DDA-BE20-E58D75365E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6181725" y="928688"/>
                <a:ext cx="453995" cy="570121"/>
              </a:xfrm>
              <a:prstGeom prst="line">
                <a:avLst/>
              </a:prstGeom>
              <a:ln w="571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CFF228AF-9943-4AE5-A29A-55F4D7D04C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 flipV="1">
                <a:off x="6635719" y="928689"/>
                <a:ext cx="461051" cy="662915"/>
              </a:xfrm>
              <a:prstGeom prst="line">
                <a:avLst/>
              </a:prstGeom>
              <a:ln w="571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26747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59E191-EA3F-4E32-8514-52CF12C2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Further development</a:t>
            </a:r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3032BD21-DD70-4E55-BC69-5D65A340BC49}"/>
              </a:ext>
            </a:extLst>
          </p:cNvPr>
          <p:cNvGrpSpPr/>
          <p:nvPr/>
        </p:nvGrpSpPr>
        <p:grpSpPr>
          <a:xfrm>
            <a:off x="10952006" y="365125"/>
            <a:ext cx="998694" cy="842419"/>
            <a:chOff x="10964706" y="517525"/>
            <a:chExt cx="998694" cy="842419"/>
          </a:xfrm>
        </p:grpSpPr>
        <p:sp>
          <p:nvSpPr>
            <p:cNvPr id="92" name="Sehne 27">
              <a:extLst>
                <a:ext uri="{FF2B5EF4-FFF2-40B4-BE49-F238E27FC236}">
                  <a16:creationId xmlns:a16="http://schemas.microsoft.com/office/drawing/2014/main" id="{0D2BCF03-94CF-48CF-BA3E-24B7F8FEBA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736" y="647328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3" name="Sehne 28">
              <a:extLst>
                <a:ext uri="{FF2B5EF4-FFF2-40B4-BE49-F238E27FC236}">
                  <a16:creationId xmlns:a16="http://schemas.microsoft.com/office/drawing/2014/main" id="{F01866BB-ED23-4651-87A3-31BEEF88015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0354" y="644709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8C6BB6EE-E4FC-45AF-A0E1-9EC760914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8040" r="-6162"/>
            <a:stretch/>
          </p:blipFill>
          <p:spPr>
            <a:xfrm>
              <a:off x="10964706" y="517525"/>
              <a:ext cx="998694" cy="842419"/>
            </a:xfrm>
            <a:prstGeom prst="rect">
              <a:avLst/>
            </a:prstGeom>
          </p:spPr>
        </p:pic>
        <p:cxnSp>
          <p:nvCxnSpPr>
            <p:cNvPr id="95" name="Gerader Verbinder 19">
              <a:extLst>
                <a:ext uri="{FF2B5EF4-FFF2-40B4-BE49-F238E27FC236}">
                  <a16:creationId xmlns:a16="http://schemas.microsoft.com/office/drawing/2014/main" id="{E94D85E6-922E-41B0-A30C-4F5F467E87D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92710" y="919179"/>
              <a:ext cx="125522" cy="124555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20">
              <a:extLst>
                <a:ext uri="{FF2B5EF4-FFF2-40B4-BE49-F238E27FC236}">
                  <a16:creationId xmlns:a16="http://schemas.microsoft.com/office/drawing/2014/main" id="{D9149558-66E9-42BF-8F3D-0343E1D42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318232" y="919178"/>
              <a:ext cx="98712" cy="81183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21">
              <a:extLst>
                <a:ext uri="{FF2B5EF4-FFF2-40B4-BE49-F238E27FC236}">
                  <a16:creationId xmlns:a16="http://schemas.microsoft.com/office/drawing/2014/main" id="{3923B53E-E1B1-4C9A-A338-273BD7FF517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416944" y="777158"/>
              <a:ext cx="184507" cy="22320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22">
              <a:extLst>
                <a:ext uri="{FF2B5EF4-FFF2-40B4-BE49-F238E27FC236}">
                  <a16:creationId xmlns:a16="http://schemas.microsoft.com/office/drawing/2014/main" id="{403FBD94-4EE8-4990-8C0A-FCB12990C729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1601451" y="777158"/>
              <a:ext cx="172103" cy="24479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87AEE6A3-05C6-214D-A2DE-1861533CA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824" y="1593925"/>
            <a:ext cx="8046425" cy="5229350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34886BDA-0A3E-4B66-B67E-1C38EF36F1A1}"/>
              </a:ext>
            </a:extLst>
          </p:cNvPr>
          <p:cNvSpPr/>
          <p:nvPr/>
        </p:nvSpPr>
        <p:spPr>
          <a:xfrm>
            <a:off x="2901950" y="4079875"/>
            <a:ext cx="857250" cy="742950"/>
          </a:xfrm>
          <a:prstGeom prst="rect">
            <a:avLst/>
          </a:prstGeom>
          <a:noFill/>
          <a:ln w="1905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8227DF2-1008-4298-AAC2-D07C05F93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141" y="2272867"/>
            <a:ext cx="2384169" cy="1963860"/>
          </a:xfrm>
          <a:prstGeom prst="rect">
            <a:avLst/>
          </a:prstGeom>
          <a:ln w="19050">
            <a:solidFill>
              <a:srgbClr val="8C1515"/>
            </a:solidFill>
          </a:ln>
        </p:spPr>
      </p:pic>
      <p:cxnSp>
        <p:nvCxnSpPr>
          <p:cNvPr id="19" name="Gerade Verbindung 6">
            <a:extLst>
              <a:ext uri="{FF2B5EF4-FFF2-40B4-BE49-F238E27FC236}">
                <a16:creationId xmlns:a16="http://schemas.microsoft.com/office/drawing/2014/main" id="{9149AA9E-C2D1-4DBD-BA1A-716C40B00965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3759200" y="3254797"/>
            <a:ext cx="541941" cy="1196553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81F52FF-4AE2-4DFE-9BE6-FFA4D06FE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847" y="2028571"/>
            <a:ext cx="4051300" cy="3175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DD15D19B-A1F0-46F7-B818-18EFEFD37CB6}"/>
              </a:ext>
            </a:extLst>
          </p:cNvPr>
          <p:cNvSpPr/>
          <p:nvPr/>
        </p:nvSpPr>
        <p:spPr>
          <a:xfrm>
            <a:off x="6463220" y="5378962"/>
            <a:ext cx="5400554" cy="1523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rgbClr val="8C151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Patient has access to the time schedule of  the doctor and can book an appointment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C739B0E-58AB-4E46-B7F4-3267A6D38BF3}"/>
              </a:ext>
            </a:extLst>
          </p:cNvPr>
          <p:cNvSpPr/>
          <p:nvPr/>
        </p:nvSpPr>
        <p:spPr>
          <a:xfrm>
            <a:off x="3848154" y="3967701"/>
            <a:ext cx="1614391" cy="826936"/>
          </a:xfrm>
          <a:prstGeom prst="rect">
            <a:avLst/>
          </a:prstGeom>
          <a:noFill/>
          <a:ln w="1905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84C5582-1113-474F-9F39-9EF940ADD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50" y="1631230"/>
            <a:ext cx="4031865" cy="2242765"/>
          </a:xfrm>
          <a:prstGeom prst="rect">
            <a:avLst/>
          </a:prstGeom>
          <a:ln w="19050">
            <a:solidFill>
              <a:srgbClr val="8C1515"/>
            </a:solidFill>
          </a:ln>
        </p:spPr>
      </p:pic>
      <p:cxnSp>
        <p:nvCxnSpPr>
          <p:cNvPr id="24" name="Gerade Verbindung 8">
            <a:extLst>
              <a:ext uri="{FF2B5EF4-FFF2-40B4-BE49-F238E27FC236}">
                <a16:creationId xmlns:a16="http://schemas.microsoft.com/office/drawing/2014/main" id="{D3CC8FA5-162C-45C5-86D4-60A14114809C}"/>
              </a:ext>
            </a:extLst>
          </p:cNvPr>
          <p:cNvCxnSpPr>
            <a:cxnSpLocks/>
            <a:stCxn id="22" idx="0"/>
            <a:endCxn id="23" idx="3"/>
          </p:cNvCxnSpPr>
          <p:nvPr/>
        </p:nvCxnSpPr>
        <p:spPr>
          <a:xfrm flipH="1" flipV="1">
            <a:off x="4122715" y="2752613"/>
            <a:ext cx="532635" cy="1215088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FE25DAC2-164B-495C-8641-10DDAFABA9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17" t="2892" r="8474" b="4065"/>
          <a:stretch/>
        </p:blipFill>
        <p:spPr>
          <a:xfrm>
            <a:off x="8527387" y="1713190"/>
            <a:ext cx="1908314" cy="3747732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C6FAD11A-3153-40F7-B131-7952F8A05D71}"/>
              </a:ext>
            </a:extLst>
          </p:cNvPr>
          <p:cNvSpPr/>
          <p:nvPr/>
        </p:nvSpPr>
        <p:spPr>
          <a:xfrm>
            <a:off x="6781267" y="5498227"/>
            <a:ext cx="5400554" cy="1523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rgbClr val="8C151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If required, a patient can book an Uber or Cab to see the doctor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FB11EA8-3E0E-451A-844A-3521F1816CF5}"/>
              </a:ext>
            </a:extLst>
          </p:cNvPr>
          <p:cNvSpPr/>
          <p:nvPr/>
        </p:nvSpPr>
        <p:spPr>
          <a:xfrm>
            <a:off x="3089664" y="3238770"/>
            <a:ext cx="1647139" cy="759072"/>
          </a:xfrm>
          <a:prstGeom prst="rect">
            <a:avLst/>
          </a:prstGeom>
          <a:noFill/>
          <a:ln w="1905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4C5CAE4-333A-4439-B1B8-34A7E1A94DB3}"/>
              </a:ext>
            </a:extLst>
          </p:cNvPr>
          <p:cNvSpPr/>
          <p:nvPr/>
        </p:nvSpPr>
        <p:spPr>
          <a:xfrm>
            <a:off x="6781267" y="5051675"/>
            <a:ext cx="5400554" cy="1523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rgbClr val="8C151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Patient can check the availability of required drug or can place an order, if drug is not in stock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A9CF30E-2CA9-4310-A2D1-C4B3090DE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068" y="4534170"/>
            <a:ext cx="3879258" cy="1375538"/>
          </a:xfrm>
          <a:prstGeom prst="rect">
            <a:avLst/>
          </a:prstGeom>
          <a:ln w="19050">
            <a:solidFill>
              <a:srgbClr val="8C1515"/>
            </a:solidFill>
          </a:ln>
        </p:spPr>
      </p:pic>
      <p:cxnSp>
        <p:nvCxnSpPr>
          <p:cNvPr id="30" name="Gerade Verbindung 7">
            <a:extLst>
              <a:ext uri="{FF2B5EF4-FFF2-40B4-BE49-F238E27FC236}">
                <a16:creationId xmlns:a16="http://schemas.microsoft.com/office/drawing/2014/main" id="{B7808F88-C39F-47F7-BE7E-818130079383}"/>
              </a:ext>
            </a:extLst>
          </p:cNvPr>
          <p:cNvCxnSpPr>
            <a:stCxn id="27" idx="2"/>
            <a:endCxn id="29" idx="0"/>
          </p:cNvCxnSpPr>
          <p:nvPr/>
        </p:nvCxnSpPr>
        <p:spPr>
          <a:xfrm flipH="1">
            <a:off x="2326697" y="3997842"/>
            <a:ext cx="1586537" cy="536328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FED1D566-8F62-492D-A6E8-ACF2E570EC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7433" y="2202433"/>
            <a:ext cx="4023596" cy="2514748"/>
          </a:xfrm>
          <a:prstGeom prst="rect">
            <a:avLst/>
          </a:prstGeom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6B1E7766-DADE-4E04-97B0-A46FF6AC77CA}"/>
              </a:ext>
            </a:extLst>
          </p:cNvPr>
          <p:cNvSpPr/>
          <p:nvPr/>
        </p:nvSpPr>
        <p:spPr>
          <a:xfrm>
            <a:off x="5436781" y="3238770"/>
            <a:ext cx="630866" cy="631481"/>
          </a:xfrm>
          <a:prstGeom prst="rect">
            <a:avLst/>
          </a:prstGeom>
          <a:noFill/>
          <a:ln w="1905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117CF62-204B-4333-B5F4-58B79C0AA640}"/>
              </a:ext>
            </a:extLst>
          </p:cNvPr>
          <p:cNvSpPr/>
          <p:nvPr/>
        </p:nvSpPr>
        <p:spPr>
          <a:xfrm>
            <a:off x="6815326" y="4945344"/>
            <a:ext cx="5400554" cy="1523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rgbClr val="8C151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Collected data can be shared with other institutions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349CC58-50DC-4D8E-BAB9-18BE0E30D6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2296" y="2229099"/>
            <a:ext cx="2378565" cy="1380777"/>
          </a:xfrm>
          <a:prstGeom prst="rect">
            <a:avLst/>
          </a:prstGeom>
          <a:ln w="19050">
            <a:solidFill>
              <a:srgbClr val="8C1515"/>
            </a:solidFill>
          </a:ln>
        </p:spPr>
      </p:pic>
      <p:cxnSp>
        <p:nvCxnSpPr>
          <p:cNvPr id="35" name="Gerade Verbindung 8">
            <a:extLst>
              <a:ext uri="{FF2B5EF4-FFF2-40B4-BE49-F238E27FC236}">
                <a16:creationId xmlns:a16="http://schemas.microsoft.com/office/drawing/2014/main" id="{4FA87E07-0CC7-4EFE-8841-EA6DFB73174D}"/>
              </a:ext>
            </a:extLst>
          </p:cNvPr>
          <p:cNvCxnSpPr>
            <a:stCxn id="32" idx="1"/>
            <a:endCxn id="34" idx="3"/>
          </p:cNvCxnSpPr>
          <p:nvPr/>
        </p:nvCxnSpPr>
        <p:spPr>
          <a:xfrm flipH="1" flipV="1">
            <a:off x="5060861" y="2919488"/>
            <a:ext cx="375920" cy="635023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fik 35">
            <a:extLst>
              <a:ext uri="{FF2B5EF4-FFF2-40B4-BE49-F238E27FC236}">
                <a16:creationId xmlns:a16="http://schemas.microsoft.com/office/drawing/2014/main" id="{A19174CC-A9CC-46F1-9326-DC3282B6B6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8515" y="2145363"/>
            <a:ext cx="2554177" cy="255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6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1.45833E-6 1.11111E-6 L -0.23958 -0.056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66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1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1" grpId="0"/>
      <p:bldP spid="21" grpId="1"/>
      <p:bldP spid="22" grpId="0" animBg="1"/>
      <p:bldP spid="22" grpId="1" animBg="1"/>
      <p:bldP spid="26" grpId="0"/>
      <p:bldP spid="26" grpId="1"/>
      <p:bldP spid="27" grpId="0" animBg="1"/>
      <p:bldP spid="27" grpId="1" animBg="1"/>
      <p:bldP spid="28" grpId="0"/>
      <p:bldP spid="28" grpId="1"/>
      <p:bldP spid="32" grpId="0" animBg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418DEC-9536-4693-B71E-C40E1BCA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V 2.0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D6FF0EF1-6E01-4356-A61D-6D76A164D65A}"/>
              </a:ext>
            </a:extLst>
          </p:cNvPr>
          <p:cNvGrpSpPr/>
          <p:nvPr/>
        </p:nvGrpSpPr>
        <p:grpSpPr>
          <a:xfrm>
            <a:off x="10952006" y="365125"/>
            <a:ext cx="998694" cy="842419"/>
            <a:chOff x="10964706" y="517525"/>
            <a:chExt cx="998694" cy="842419"/>
          </a:xfrm>
        </p:grpSpPr>
        <p:sp>
          <p:nvSpPr>
            <p:cNvPr id="28" name="Sehne 27">
              <a:extLst>
                <a:ext uri="{FF2B5EF4-FFF2-40B4-BE49-F238E27FC236}">
                  <a16:creationId xmlns:a16="http://schemas.microsoft.com/office/drawing/2014/main" id="{5198F348-7BD7-4F29-96A0-5AC140D54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736" y="647328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9" name="Sehne 28">
              <a:extLst>
                <a:ext uri="{FF2B5EF4-FFF2-40B4-BE49-F238E27FC236}">
                  <a16:creationId xmlns:a16="http://schemas.microsoft.com/office/drawing/2014/main" id="{F5ADC0CF-5B4F-47E7-ACBB-C82E904754F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0354" y="644709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A804C91-88D5-4420-B8FE-EE0B6AD8B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8040" r="-6162"/>
            <a:stretch/>
          </p:blipFill>
          <p:spPr>
            <a:xfrm>
              <a:off x="10964706" y="517525"/>
              <a:ext cx="998694" cy="842419"/>
            </a:xfrm>
            <a:prstGeom prst="rect">
              <a:avLst/>
            </a:prstGeom>
          </p:spPr>
        </p:pic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241E01F-2FC6-4C90-BCD4-078ACFF4C3C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92710" y="919179"/>
              <a:ext cx="125522" cy="124555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E25E82A-FCCF-4350-9E02-113C5A34D4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318232" y="919178"/>
              <a:ext cx="98712" cy="81183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90F04A8-51F4-4CAA-87CD-CCE8EC8C5CB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416944" y="777158"/>
              <a:ext cx="184507" cy="22320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4C009F7-F5D5-435E-A3F6-694D1C6AEB8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1601451" y="777158"/>
              <a:ext cx="172103" cy="24479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914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38EAA-0C2D-47AD-B201-D9BCA5E9D3F8}"/>
              </a:ext>
            </a:extLst>
          </p:cNvPr>
          <p:cNvSpPr/>
          <p:nvPr/>
        </p:nvSpPr>
        <p:spPr>
          <a:xfrm>
            <a:off x="-55267" y="0"/>
            <a:ext cx="12319279" cy="6858000"/>
          </a:xfrm>
          <a:prstGeom prst="rect">
            <a:avLst/>
          </a:prstGeom>
          <a:solidFill>
            <a:srgbClr val="4F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FDD62F-3E6F-45FC-8BB3-BC715F51C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0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CC54DEA7-ABEE-4B13-A292-3282F9404D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3" r="11707"/>
          <a:stretch/>
        </p:blipFill>
        <p:spPr>
          <a:xfrm>
            <a:off x="6560344" y="0"/>
            <a:ext cx="5631656" cy="685799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A8FE64B-55D6-4A0A-83E8-F6D7758C0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57200"/>
            <a:ext cx="5534025" cy="1092200"/>
          </a:xfrm>
        </p:spPr>
        <p:txBody>
          <a:bodyPr lIns="0"/>
          <a:lstStyle/>
          <a:p>
            <a:r>
              <a:rPr lang="de-CH" dirty="0"/>
              <a:t>Table </a:t>
            </a:r>
            <a:r>
              <a:rPr lang="de-CH" dirty="0" err="1"/>
              <a:t>of</a:t>
            </a:r>
            <a:r>
              <a:rPr lang="de-CH" dirty="0"/>
              <a:t> Content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AFF14D-AB06-46EF-8D95-9D3B1A968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7300" y="2019300"/>
            <a:ext cx="5076825" cy="3849688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de-CH" dirty="0" err="1"/>
              <a:t>Idea</a:t>
            </a:r>
            <a:endParaRPr lang="de-CH" dirty="0"/>
          </a:p>
          <a:p>
            <a:pPr>
              <a:spcBef>
                <a:spcPts val="2400"/>
              </a:spcBef>
            </a:pPr>
            <a:r>
              <a:rPr lang="de-CH" dirty="0"/>
              <a:t>As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Process</a:t>
            </a:r>
            <a:endParaRPr lang="de-CH" dirty="0"/>
          </a:p>
          <a:p>
            <a:pPr>
              <a:spcBef>
                <a:spcPts val="2400"/>
              </a:spcBef>
            </a:pPr>
            <a:r>
              <a:rPr lang="de-CH" dirty="0" err="1"/>
              <a:t>To</a:t>
            </a:r>
            <a:r>
              <a:rPr lang="de-CH" dirty="0"/>
              <a:t> Be </a:t>
            </a:r>
            <a:r>
              <a:rPr lang="de-CH" dirty="0" err="1"/>
              <a:t>Process</a:t>
            </a:r>
            <a:endParaRPr lang="de-CH" dirty="0"/>
          </a:p>
          <a:p>
            <a:pPr>
              <a:spcBef>
                <a:spcPts val="2400"/>
              </a:spcBef>
            </a:pPr>
            <a:r>
              <a:rPr lang="de-CH" dirty="0"/>
              <a:t>Approach (Persona &amp; User Journey) (</a:t>
            </a:r>
            <a:r>
              <a:rPr lang="de-CH" dirty="0" err="1"/>
              <a:t>demo</a:t>
            </a:r>
            <a:r>
              <a:rPr lang="de-CH" dirty="0"/>
              <a:t>???)</a:t>
            </a:r>
          </a:p>
          <a:p>
            <a:pPr>
              <a:spcBef>
                <a:spcPts val="2400"/>
              </a:spcBef>
            </a:pPr>
            <a:r>
              <a:rPr lang="de-CH" dirty="0"/>
              <a:t>Service </a:t>
            </a:r>
            <a:r>
              <a:rPr lang="de-CH" dirty="0" err="1"/>
              <a:t>Integrations</a:t>
            </a:r>
            <a:endParaRPr lang="de-CH" dirty="0"/>
          </a:p>
          <a:p>
            <a:pPr>
              <a:spcBef>
                <a:spcPts val="2400"/>
              </a:spcBef>
            </a:pPr>
            <a:r>
              <a:rPr lang="de-CH" dirty="0"/>
              <a:t>Further Development /</a:t>
            </a:r>
            <a:r>
              <a:rPr lang="de-CH" dirty="0" err="1"/>
              <a:t>Desired</a:t>
            </a:r>
            <a:r>
              <a:rPr lang="de-CH" dirty="0"/>
              <a:t> (e.g. Uber)</a:t>
            </a:r>
          </a:p>
          <a:p>
            <a:pPr>
              <a:spcBef>
                <a:spcPts val="2400"/>
              </a:spcBef>
            </a:pPr>
            <a:endParaRPr lang="de-CH" dirty="0"/>
          </a:p>
          <a:p>
            <a:pPr>
              <a:spcBef>
                <a:spcPts val="2400"/>
              </a:spcBef>
            </a:pPr>
            <a:endParaRPr lang="de-CH" dirty="0"/>
          </a:p>
          <a:p>
            <a:endParaRPr lang="de-CH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68F67DF-3907-4E56-B9B6-6F891B9A91B6}"/>
              </a:ext>
            </a:extLst>
          </p:cNvPr>
          <p:cNvSpPr/>
          <p:nvPr/>
        </p:nvSpPr>
        <p:spPr>
          <a:xfrm>
            <a:off x="800100" y="1981200"/>
            <a:ext cx="360000" cy="3600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1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2819A8C-8DE4-4D8A-8FEE-762DA84ED37D}"/>
              </a:ext>
            </a:extLst>
          </p:cNvPr>
          <p:cNvSpPr/>
          <p:nvPr/>
        </p:nvSpPr>
        <p:spPr>
          <a:xfrm>
            <a:off x="803276" y="2542200"/>
            <a:ext cx="360000" cy="3600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ea typeface="Microsoft JhengHei UI" panose="020B0604030504040204" pitchFamily="34" charset="-12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20413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737CA-B419-914D-9CB2-39E9049F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of Piz Bernina Helpline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5977AC7-D16A-1941-B5A9-0B4441B29B4D}"/>
              </a:ext>
            </a:extLst>
          </p:cNvPr>
          <p:cNvGrpSpPr/>
          <p:nvPr/>
        </p:nvGrpSpPr>
        <p:grpSpPr>
          <a:xfrm>
            <a:off x="10952006" y="365125"/>
            <a:ext cx="998694" cy="842419"/>
            <a:chOff x="10964706" y="517525"/>
            <a:chExt cx="998694" cy="842419"/>
          </a:xfrm>
        </p:grpSpPr>
        <p:sp>
          <p:nvSpPr>
            <p:cNvPr id="5" name="Sehne 27">
              <a:extLst>
                <a:ext uri="{FF2B5EF4-FFF2-40B4-BE49-F238E27FC236}">
                  <a16:creationId xmlns:a16="http://schemas.microsoft.com/office/drawing/2014/main" id="{6A997B04-C7ED-F248-9F25-EF50EE24A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736" y="647328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" name="Sehne 28">
              <a:extLst>
                <a:ext uri="{FF2B5EF4-FFF2-40B4-BE49-F238E27FC236}">
                  <a16:creationId xmlns:a16="http://schemas.microsoft.com/office/drawing/2014/main" id="{1CAA4FC6-4331-B944-A925-9D8471DB62F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0354" y="644709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831C19A-D878-594A-9E01-6F34D84AC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8040" r="-6162"/>
            <a:stretch/>
          </p:blipFill>
          <p:spPr>
            <a:xfrm>
              <a:off x="10964706" y="517525"/>
              <a:ext cx="998694" cy="842419"/>
            </a:xfrm>
            <a:prstGeom prst="rect">
              <a:avLst/>
            </a:prstGeom>
          </p:spPr>
        </p:pic>
        <p:cxnSp>
          <p:nvCxnSpPr>
            <p:cNvPr id="8" name="Gerader Verbinder 19">
              <a:extLst>
                <a:ext uri="{FF2B5EF4-FFF2-40B4-BE49-F238E27FC236}">
                  <a16:creationId xmlns:a16="http://schemas.microsoft.com/office/drawing/2014/main" id="{B5FC6F6D-EE1D-5A4F-AD7E-5E3DAD6A1432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92710" y="919179"/>
              <a:ext cx="125522" cy="124555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20">
              <a:extLst>
                <a:ext uri="{FF2B5EF4-FFF2-40B4-BE49-F238E27FC236}">
                  <a16:creationId xmlns:a16="http://schemas.microsoft.com/office/drawing/2014/main" id="{B84FC2D4-E6E9-E84B-BDED-1A2A58C0F9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318232" y="919178"/>
              <a:ext cx="98712" cy="81183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21">
              <a:extLst>
                <a:ext uri="{FF2B5EF4-FFF2-40B4-BE49-F238E27FC236}">
                  <a16:creationId xmlns:a16="http://schemas.microsoft.com/office/drawing/2014/main" id="{B8A58E8E-C474-DD4B-A01B-D738E6CFC6B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416944" y="777158"/>
              <a:ext cx="184507" cy="22320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22">
              <a:extLst>
                <a:ext uri="{FF2B5EF4-FFF2-40B4-BE49-F238E27FC236}">
                  <a16:creationId xmlns:a16="http://schemas.microsoft.com/office/drawing/2014/main" id="{FAD8DE4C-329C-0D4B-9EA2-4862B523AC8C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1601451" y="777158"/>
              <a:ext cx="172103" cy="24479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B85F27E4-2D78-2343-9F15-E547AF2B5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8376"/>
            <a:ext cx="1426272" cy="142627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CC30374-C833-AE4D-9982-950F49A75E61}"/>
              </a:ext>
            </a:extLst>
          </p:cNvPr>
          <p:cNvSpPr txBox="1"/>
          <p:nvPr/>
        </p:nvSpPr>
        <p:spPr>
          <a:xfrm>
            <a:off x="261239" y="4636484"/>
            <a:ext cx="2580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Everyone had already an accident, disease or pain.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D98CA70-39F2-7841-84BB-8AA3AAEBD054}"/>
              </a:ext>
            </a:extLst>
          </p:cNvPr>
          <p:cNvSpPr/>
          <p:nvPr/>
        </p:nvSpPr>
        <p:spPr>
          <a:xfrm>
            <a:off x="231774" y="5373095"/>
            <a:ext cx="2639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8C151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How did you get help?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19DD2A-C72E-5548-9E14-8A7EAFC6ADC8}"/>
              </a:ext>
            </a:extLst>
          </p:cNvPr>
          <p:cNvSpPr/>
          <p:nvPr/>
        </p:nvSpPr>
        <p:spPr>
          <a:xfrm>
            <a:off x="2264472" y="3567730"/>
            <a:ext cx="407563" cy="407563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7A230D8-6772-0E4F-84CD-8AF1542BCE2C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2612349" y="2616591"/>
            <a:ext cx="1593891" cy="1010825"/>
          </a:xfrm>
          <a:prstGeom prst="straightConnector1">
            <a:avLst/>
          </a:prstGeom>
          <a:ln w="1905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7EC4465-5C5A-F448-989F-0B886F98FADD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672035" y="3771511"/>
            <a:ext cx="1944000" cy="1"/>
          </a:xfrm>
          <a:prstGeom prst="straightConnector1">
            <a:avLst/>
          </a:prstGeom>
          <a:ln w="1905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D2B1E9F-2FEC-7E49-B4E3-99D306944AE6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2612349" y="3915607"/>
            <a:ext cx="1728000" cy="1010825"/>
          </a:xfrm>
          <a:prstGeom prst="straightConnector1">
            <a:avLst/>
          </a:prstGeom>
          <a:ln w="1905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DD96B737-97F9-6143-8C42-1D0FA22B8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170" y="1690688"/>
            <a:ext cx="1799102" cy="179910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9FD840C6-361A-074B-B5F4-437377965DF5}"/>
              </a:ext>
            </a:extLst>
          </p:cNvPr>
          <p:cNvSpPr txBox="1"/>
          <p:nvPr/>
        </p:nvSpPr>
        <p:spPr>
          <a:xfrm rot="19613301">
            <a:off x="2750984" y="2769872"/>
            <a:ext cx="120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Google it!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05D94CAC-6765-C744-A847-5CE3166C5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7721" y="3058376"/>
            <a:ext cx="937455" cy="111934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81308794-A3C9-7441-93A2-1103FE19E667}"/>
              </a:ext>
            </a:extLst>
          </p:cNvPr>
          <p:cNvSpPr txBox="1"/>
          <p:nvPr/>
        </p:nvSpPr>
        <p:spPr>
          <a:xfrm>
            <a:off x="2956234" y="3405241"/>
            <a:ext cx="1584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See a doctor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C5FE3309-E334-8B40-88C2-B98E2BE75E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67" t="5324" r="18173" b="11179"/>
          <a:stretch/>
        </p:blipFill>
        <p:spPr>
          <a:xfrm>
            <a:off x="4555490" y="4476079"/>
            <a:ext cx="1136720" cy="1563531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93E595-A172-E94D-9023-CBCDDAEC9A79}"/>
              </a:ext>
            </a:extLst>
          </p:cNvPr>
          <p:cNvSpPr txBox="1"/>
          <p:nvPr/>
        </p:nvSpPr>
        <p:spPr>
          <a:xfrm rot="1900090">
            <a:off x="2883481" y="4173352"/>
            <a:ext cx="1584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Ask friends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389EBC72-470B-F445-9311-255518E50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5275" y="1689293"/>
            <a:ext cx="3225800" cy="4572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E1045B56-A8F6-4346-9706-1E68733D2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6535" y="4152305"/>
            <a:ext cx="937455" cy="1119349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595C271-E24A-934E-9560-2DCD3A417FA7}"/>
              </a:ext>
            </a:extLst>
          </p:cNvPr>
          <p:cNvSpPr/>
          <p:nvPr/>
        </p:nvSpPr>
        <p:spPr>
          <a:xfrm>
            <a:off x="9228406" y="4038799"/>
            <a:ext cx="1420837" cy="1420837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CD107AC-8171-044A-93E9-0C6BDA34BC9B}"/>
              </a:ext>
            </a:extLst>
          </p:cNvPr>
          <p:cNvGrpSpPr/>
          <p:nvPr/>
        </p:nvGrpSpPr>
        <p:grpSpPr>
          <a:xfrm>
            <a:off x="9381894" y="2397831"/>
            <a:ext cx="1092562" cy="1082635"/>
            <a:chOff x="5105399" y="1125993"/>
            <a:chExt cx="1980000" cy="1980000"/>
          </a:xfrm>
        </p:grpSpPr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F520B212-FC34-FE4F-BFED-627F255C2097}"/>
                </a:ext>
              </a:extLst>
            </p:cNvPr>
            <p:cNvSpPr/>
            <p:nvPr/>
          </p:nvSpPr>
          <p:spPr>
            <a:xfrm>
              <a:off x="5105399" y="1125993"/>
              <a:ext cx="1980000" cy="19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394D7F55-E8D7-2B43-88D7-2DEEF07155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59262" y="1413461"/>
              <a:ext cx="1473476" cy="1473476"/>
              <a:chOff x="5241956" y="265520"/>
              <a:chExt cx="2151754" cy="2151754"/>
            </a:xfrm>
          </p:grpSpPr>
          <p:pic>
            <p:nvPicPr>
              <p:cNvPr id="39" name="Grafik 38">
                <a:extLst>
                  <a:ext uri="{FF2B5EF4-FFF2-40B4-BE49-F238E27FC236}">
                    <a16:creationId xmlns:a16="http://schemas.microsoft.com/office/drawing/2014/main" id="{43FECCCA-A5BF-E846-8559-D2FB61BBD94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241956" y="265520"/>
                <a:ext cx="2151754" cy="2151754"/>
              </a:xfrm>
              <a:prstGeom prst="rect">
                <a:avLst/>
              </a:prstGeom>
            </p:spPr>
          </p:pic>
          <p:cxnSp>
            <p:nvCxnSpPr>
              <p:cNvPr id="40" name="Gerader Verbinder 5">
                <a:extLst>
                  <a:ext uri="{FF2B5EF4-FFF2-40B4-BE49-F238E27FC236}">
                    <a16:creationId xmlns:a16="http://schemas.microsoft.com/office/drawing/2014/main" id="{40771A7F-FFE9-C642-8E8B-A81E1D28518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5605463" y="1291446"/>
                <a:ext cx="333375" cy="347175"/>
              </a:xfrm>
              <a:prstGeom prst="line">
                <a:avLst/>
              </a:prstGeom>
              <a:ln w="571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6">
                <a:extLst>
                  <a:ext uri="{FF2B5EF4-FFF2-40B4-BE49-F238E27FC236}">
                    <a16:creationId xmlns:a16="http://schemas.microsoft.com/office/drawing/2014/main" id="{A70D827F-555D-1E46-89FD-2E234A71988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38838" y="1291445"/>
                <a:ext cx="242887" cy="207363"/>
              </a:xfrm>
              <a:prstGeom prst="line">
                <a:avLst/>
              </a:prstGeom>
              <a:ln w="571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7">
                <a:extLst>
                  <a:ext uri="{FF2B5EF4-FFF2-40B4-BE49-F238E27FC236}">
                    <a16:creationId xmlns:a16="http://schemas.microsoft.com/office/drawing/2014/main" id="{F03CE6E9-EC0B-E841-953C-E0C038C66BB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6181725" y="928688"/>
                <a:ext cx="453995" cy="570121"/>
              </a:xfrm>
              <a:prstGeom prst="line">
                <a:avLst/>
              </a:prstGeom>
              <a:ln w="571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8">
                <a:extLst>
                  <a:ext uri="{FF2B5EF4-FFF2-40B4-BE49-F238E27FC236}">
                    <a16:creationId xmlns:a16="http://schemas.microsoft.com/office/drawing/2014/main" id="{B51B9CB4-2E41-0643-AC42-780BB27BE5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 flipV="1">
                <a:off x="6635719" y="928689"/>
                <a:ext cx="461051" cy="662915"/>
              </a:xfrm>
              <a:prstGeom prst="line">
                <a:avLst/>
              </a:prstGeom>
              <a:ln w="571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itel 1">
            <a:extLst>
              <a:ext uri="{FF2B5EF4-FFF2-40B4-BE49-F238E27FC236}">
                <a16:creationId xmlns:a16="http://schemas.microsoft.com/office/drawing/2014/main" id="{6C20AD98-75E3-D943-9109-41A2445770DB}"/>
              </a:ext>
            </a:extLst>
          </p:cNvPr>
          <p:cNvSpPr txBox="1">
            <a:spLocks/>
          </p:cNvSpPr>
          <p:nvPr/>
        </p:nvSpPr>
        <p:spPr>
          <a:xfrm>
            <a:off x="8979012" y="3189397"/>
            <a:ext cx="1992500" cy="628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j-cs"/>
              </a:defRPr>
            </a:lvl1pPr>
          </a:lstStyle>
          <a:p>
            <a:r>
              <a:rPr lang="de-CH" sz="1400"/>
              <a:t>Piz Bernina Helpline</a:t>
            </a:r>
            <a:endParaRPr lang="de-CH" sz="1400" dirty="0"/>
          </a:p>
        </p:txBody>
      </p: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E3B54F10-34B3-1F41-8120-CE7358343101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 flipH="1" flipV="1">
            <a:off x="4576661" y="1470511"/>
            <a:ext cx="1246589" cy="7297243"/>
          </a:xfrm>
          <a:prstGeom prst="bentConnector4">
            <a:avLst>
              <a:gd name="adj1" fmla="val -67992"/>
              <a:gd name="adj2" fmla="val 76971"/>
            </a:avLst>
          </a:prstGeom>
          <a:ln w="1905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CBCB4C36-F70C-814D-96B1-A207AB1BFA10}"/>
              </a:ext>
            </a:extLst>
          </p:cNvPr>
          <p:cNvSpPr/>
          <p:nvPr/>
        </p:nvSpPr>
        <p:spPr>
          <a:xfrm>
            <a:off x="1701227" y="6127332"/>
            <a:ext cx="5374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8C151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Get fast help with our Piz Bernina Helpline </a:t>
            </a:r>
          </a:p>
        </p:txBody>
      </p:sp>
    </p:spTree>
    <p:extLst>
      <p:ext uri="{BB962C8B-B14F-4D97-AF65-F5344CB8AC3E}">
        <p14:creationId xmlns:p14="http://schemas.microsoft.com/office/powerpoint/2010/main" val="17374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30" grpId="0"/>
      <p:bldP spid="32" grpId="0"/>
      <p:bldP spid="35" grpId="0" animBg="1"/>
      <p:bldP spid="44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nhaltsplatzhalter 3">
            <a:extLst>
              <a:ext uri="{FF2B5EF4-FFF2-40B4-BE49-F238E27FC236}">
                <a16:creationId xmlns:a16="http://schemas.microsoft.com/office/drawing/2014/main" id="{CCA3E9DA-7D1F-41D5-912D-FB04BF3D5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690688"/>
            <a:ext cx="7581900" cy="481524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0418DEC-9536-4693-B71E-C40E1BCA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As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Process</a:t>
            </a:r>
            <a:endParaRPr lang="de-CH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D6FF0EF1-6E01-4356-A61D-6D76A164D65A}"/>
              </a:ext>
            </a:extLst>
          </p:cNvPr>
          <p:cNvGrpSpPr/>
          <p:nvPr/>
        </p:nvGrpSpPr>
        <p:grpSpPr>
          <a:xfrm>
            <a:off x="10952006" y="365125"/>
            <a:ext cx="998694" cy="842419"/>
            <a:chOff x="10964706" y="517525"/>
            <a:chExt cx="998694" cy="842419"/>
          </a:xfrm>
        </p:grpSpPr>
        <p:sp>
          <p:nvSpPr>
            <p:cNvPr id="28" name="Sehne 27">
              <a:extLst>
                <a:ext uri="{FF2B5EF4-FFF2-40B4-BE49-F238E27FC236}">
                  <a16:creationId xmlns:a16="http://schemas.microsoft.com/office/drawing/2014/main" id="{5198F348-7BD7-4F29-96A0-5AC140D54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736" y="647328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9" name="Sehne 28">
              <a:extLst>
                <a:ext uri="{FF2B5EF4-FFF2-40B4-BE49-F238E27FC236}">
                  <a16:creationId xmlns:a16="http://schemas.microsoft.com/office/drawing/2014/main" id="{F5ADC0CF-5B4F-47E7-ACBB-C82E904754F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0354" y="644709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A804C91-88D5-4420-B8FE-EE0B6AD8B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8040" r="-6162"/>
            <a:stretch/>
          </p:blipFill>
          <p:spPr>
            <a:xfrm>
              <a:off x="10964706" y="517525"/>
              <a:ext cx="998694" cy="842419"/>
            </a:xfrm>
            <a:prstGeom prst="rect">
              <a:avLst/>
            </a:prstGeom>
          </p:spPr>
        </p:pic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241E01F-2FC6-4C90-BCD4-078ACFF4C3C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92710" y="919179"/>
              <a:ext cx="125522" cy="124555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E25E82A-FCCF-4350-9E02-113C5A34D4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318232" y="919178"/>
              <a:ext cx="98712" cy="81183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90F04A8-51F4-4CAA-87CD-CCE8EC8C5CB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416944" y="777158"/>
              <a:ext cx="184507" cy="22320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4C009F7-F5D5-435E-A3F6-694D1C6AEB8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1601451" y="777158"/>
              <a:ext cx="172103" cy="24479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6DC5C22B-D2FC-45D4-84E0-E8CD447E2F91}"/>
              </a:ext>
            </a:extLst>
          </p:cNvPr>
          <p:cNvSpPr txBox="1">
            <a:spLocks/>
          </p:cNvSpPr>
          <p:nvPr/>
        </p:nvSpPr>
        <p:spPr>
          <a:xfrm>
            <a:off x="7115174" y="2618907"/>
            <a:ext cx="5076825" cy="105154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de-CH" sz="2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Personal Contact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CH" sz="2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Human </a:t>
            </a:r>
            <a:r>
              <a:rPr lang="de-CH" sz="24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Conversation</a:t>
            </a:r>
            <a:endParaRPr lang="de-CH" sz="2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7" name="Textplatzhalter 2">
            <a:extLst>
              <a:ext uri="{FF2B5EF4-FFF2-40B4-BE49-F238E27FC236}">
                <a16:creationId xmlns:a16="http://schemas.microsoft.com/office/drawing/2014/main" id="{6F9F5BC5-413A-4C5D-A1AA-AC6C6918E5CE}"/>
              </a:ext>
            </a:extLst>
          </p:cNvPr>
          <p:cNvSpPr txBox="1">
            <a:spLocks/>
          </p:cNvSpPr>
          <p:nvPr/>
        </p:nvSpPr>
        <p:spPr>
          <a:xfrm>
            <a:off x="7115175" y="4664757"/>
            <a:ext cx="5076825" cy="17106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de-CH" sz="2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High </a:t>
            </a:r>
            <a:r>
              <a:rPr lang="de-CH" sz="24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fixed</a:t>
            </a:r>
            <a:r>
              <a:rPr lang="de-CH" sz="2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de-CH" sz="24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costs</a:t>
            </a:r>
            <a:endParaRPr lang="de-CH" sz="2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de-CH" sz="2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Not </a:t>
            </a:r>
            <a:r>
              <a:rPr lang="de-CH" sz="24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scalable</a:t>
            </a:r>
            <a:endParaRPr lang="de-CH" sz="2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de-CH" sz="2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Slow </a:t>
            </a:r>
            <a:r>
              <a:rPr lang="de-CH" sz="24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case</a:t>
            </a:r>
            <a:r>
              <a:rPr lang="de-CH" sz="2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de-CH" sz="24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processing</a:t>
            </a:r>
            <a:endParaRPr lang="de-CH" sz="2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spcBef>
                <a:spcPts val="1200"/>
              </a:spcBef>
              <a:buNone/>
            </a:pPr>
            <a:endParaRPr lang="de-CH" sz="2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6888D7EB-D7F1-40A0-87BB-F27ECCCF0011}"/>
              </a:ext>
            </a:extLst>
          </p:cNvPr>
          <p:cNvSpPr txBox="1">
            <a:spLocks/>
          </p:cNvSpPr>
          <p:nvPr/>
        </p:nvSpPr>
        <p:spPr>
          <a:xfrm>
            <a:off x="6186007" y="2618907"/>
            <a:ext cx="892217" cy="105154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None/>
            </a:pPr>
            <a:r>
              <a:rPr lang="de-CH" sz="7200" dirty="0">
                <a:solidFill>
                  <a:srgbClr val="8C151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+</a:t>
            </a:r>
            <a:endParaRPr lang="de-CH" sz="2400" dirty="0">
              <a:solidFill>
                <a:srgbClr val="8C1515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D1251F8-CFEA-46C0-9312-C160A00E498B}"/>
              </a:ext>
            </a:extLst>
          </p:cNvPr>
          <p:cNvSpPr txBox="1">
            <a:spLocks/>
          </p:cNvSpPr>
          <p:nvPr/>
        </p:nvSpPr>
        <p:spPr>
          <a:xfrm>
            <a:off x="6186007" y="4815922"/>
            <a:ext cx="892217" cy="105154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None/>
            </a:pPr>
            <a:r>
              <a:rPr lang="de-CH" sz="7200" dirty="0">
                <a:solidFill>
                  <a:srgbClr val="8C151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</a:t>
            </a:r>
            <a:endParaRPr lang="de-CH" sz="2400" dirty="0">
              <a:solidFill>
                <a:srgbClr val="8C1515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293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27812 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418DEC-9536-4693-B71E-C40E1BCA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To Be Process</a:t>
            </a:r>
            <a:endParaRPr lang="de-CH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D6FF0EF1-6E01-4356-A61D-6D76A164D65A}"/>
              </a:ext>
            </a:extLst>
          </p:cNvPr>
          <p:cNvGrpSpPr/>
          <p:nvPr/>
        </p:nvGrpSpPr>
        <p:grpSpPr>
          <a:xfrm>
            <a:off x="10952006" y="365125"/>
            <a:ext cx="998694" cy="842419"/>
            <a:chOff x="10964706" y="517525"/>
            <a:chExt cx="998694" cy="842419"/>
          </a:xfrm>
        </p:grpSpPr>
        <p:sp>
          <p:nvSpPr>
            <p:cNvPr id="28" name="Sehne 27">
              <a:extLst>
                <a:ext uri="{FF2B5EF4-FFF2-40B4-BE49-F238E27FC236}">
                  <a16:creationId xmlns:a16="http://schemas.microsoft.com/office/drawing/2014/main" id="{5198F348-7BD7-4F29-96A0-5AC140D54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736" y="647328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9" name="Sehne 28">
              <a:extLst>
                <a:ext uri="{FF2B5EF4-FFF2-40B4-BE49-F238E27FC236}">
                  <a16:creationId xmlns:a16="http://schemas.microsoft.com/office/drawing/2014/main" id="{F5ADC0CF-5B4F-47E7-ACBB-C82E904754F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0354" y="644709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A804C91-88D5-4420-B8FE-EE0B6AD8B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8040" r="-6162"/>
            <a:stretch/>
          </p:blipFill>
          <p:spPr>
            <a:xfrm>
              <a:off x="10964706" y="517525"/>
              <a:ext cx="998694" cy="842419"/>
            </a:xfrm>
            <a:prstGeom prst="rect">
              <a:avLst/>
            </a:prstGeom>
          </p:spPr>
        </p:pic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241E01F-2FC6-4C90-BCD4-078ACFF4C3C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92710" y="919179"/>
              <a:ext cx="125522" cy="124555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E25E82A-FCCF-4350-9E02-113C5A34D4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318232" y="919178"/>
              <a:ext cx="98712" cy="81183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90F04A8-51F4-4CAA-87CD-CCE8EC8C5CB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416944" y="777158"/>
              <a:ext cx="184507" cy="22320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4C009F7-F5D5-435E-A3F6-694D1C6AEB8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1601451" y="777158"/>
              <a:ext cx="172103" cy="24479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C258A6CD-D516-4931-9DF6-AABEFFD3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50" y="1885948"/>
            <a:ext cx="8286750" cy="4612597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F26C8288-2C1D-45CE-96EA-840A0A192EB7}"/>
              </a:ext>
            </a:extLst>
          </p:cNvPr>
          <p:cNvSpPr/>
          <p:nvPr/>
        </p:nvSpPr>
        <p:spPr>
          <a:xfrm>
            <a:off x="204788" y="1731168"/>
            <a:ext cx="1200150" cy="1621631"/>
          </a:xfrm>
          <a:prstGeom prst="rect">
            <a:avLst/>
          </a:prstGeom>
          <a:noFill/>
          <a:ln w="1905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7B89E20-6FB7-4584-B522-BD1C5542F3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13" b="29690"/>
          <a:stretch/>
        </p:blipFill>
        <p:spPr>
          <a:xfrm>
            <a:off x="6891753" y="1786401"/>
            <a:ext cx="3418260" cy="4615059"/>
          </a:xfrm>
          <a:prstGeom prst="rect">
            <a:avLst/>
          </a:prstGeom>
          <a:ln w="19050">
            <a:solidFill>
              <a:srgbClr val="8C1515"/>
            </a:solidFill>
          </a:ln>
        </p:spPr>
      </p:pic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00A8392-C874-44A3-B219-E71136C8A9FE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404938" y="2541984"/>
            <a:ext cx="5486815" cy="1551947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ACEFEB5-1FD3-4020-984F-76FC73CF3284}"/>
              </a:ext>
            </a:extLst>
          </p:cNvPr>
          <p:cNvSpPr/>
          <p:nvPr/>
        </p:nvSpPr>
        <p:spPr>
          <a:xfrm>
            <a:off x="1280160" y="2312669"/>
            <a:ext cx="2354580" cy="643891"/>
          </a:xfrm>
          <a:prstGeom prst="rect">
            <a:avLst/>
          </a:prstGeom>
          <a:noFill/>
          <a:ln w="1905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DD47EE3-D09A-4B50-9E26-3C0EE70884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9" t="26297" r="16219" b="47168"/>
          <a:stretch/>
        </p:blipFill>
        <p:spPr>
          <a:xfrm>
            <a:off x="4931882" y="2956560"/>
            <a:ext cx="6828972" cy="1741714"/>
          </a:xfrm>
          <a:prstGeom prst="rect">
            <a:avLst/>
          </a:prstGeom>
          <a:ln w="19050">
            <a:solidFill>
              <a:srgbClr val="8C1515"/>
            </a:solidFill>
          </a:ln>
        </p:spPr>
      </p:pic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D918F6D-7E04-4356-85C7-9ED0FBA1ECD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3634740" y="2634615"/>
            <a:ext cx="1297142" cy="1192802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B4CE2111-F763-40E1-9652-F8A6C1A5FA33}"/>
              </a:ext>
            </a:extLst>
          </p:cNvPr>
          <p:cNvSpPr/>
          <p:nvPr/>
        </p:nvSpPr>
        <p:spPr>
          <a:xfrm>
            <a:off x="1280160" y="3205163"/>
            <a:ext cx="1239203" cy="604837"/>
          </a:xfrm>
          <a:prstGeom prst="rect">
            <a:avLst/>
          </a:prstGeom>
          <a:noFill/>
          <a:ln w="1905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93EE8FDC-9569-47C9-806A-5B30EC06BD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0" t="63822" r="44186" b="10057"/>
          <a:stretch/>
        </p:blipFill>
        <p:spPr>
          <a:xfrm>
            <a:off x="5764993" y="3067050"/>
            <a:ext cx="3617133" cy="1714500"/>
          </a:xfrm>
          <a:prstGeom prst="rect">
            <a:avLst/>
          </a:prstGeom>
          <a:ln w="19050">
            <a:solidFill>
              <a:srgbClr val="8C1515"/>
            </a:solidFill>
          </a:ln>
        </p:spPr>
      </p:pic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4C342CE-C046-4B3F-9C25-948ACEDB832D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519363" y="3507582"/>
            <a:ext cx="3245630" cy="416718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C155F93-0CBB-41C4-A698-26EB6411D642}"/>
              </a:ext>
            </a:extLst>
          </p:cNvPr>
          <p:cNvSpPr/>
          <p:nvPr/>
        </p:nvSpPr>
        <p:spPr>
          <a:xfrm>
            <a:off x="2152650" y="2983231"/>
            <a:ext cx="1463040" cy="1002030"/>
          </a:xfrm>
          <a:prstGeom prst="rect">
            <a:avLst/>
          </a:prstGeom>
          <a:noFill/>
          <a:ln w="1905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47BE1B5C-CBA4-49C6-8F7A-E5B2BAAA08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3" t="55055" r="17426" b="1468"/>
          <a:stretch/>
        </p:blipFill>
        <p:spPr>
          <a:xfrm>
            <a:off x="6145482" y="2610760"/>
            <a:ext cx="4268859" cy="2853665"/>
          </a:xfrm>
          <a:prstGeom prst="rect">
            <a:avLst/>
          </a:prstGeom>
          <a:ln w="19050">
            <a:solidFill>
              <a:srgbClr val="8C1515"/>
            </a:solidFill>
          </a:ln>
        </p:spPr>
      </p:pic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4A1EF327-A1C6-4AEA-B140-4D4360DB3579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3615690" y="3484246"/>
            <a:ext cx="2529792" cy="553347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B449C259-CE0F-43C0-A6CB-95D9F6CCCF22}"/>
              </a:ext>
            </a:extLst>
          </p:cNvPr>
          <p:cNvSpPr/>
          <p:nvPr/>
        </p:nvSpPr>
        <p:spPr>
          <a:xfrm>
            <a:off x="3639189" y="3295521"/>
            <a:ext cx="656649" cy="380489"/>
          </a:xfrm>
          <a:prstGeom prst="rect">
            <a:avLst/>
          </a:prstGeom>
          <a:noFill/>
          <a:ln w="1905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38BD0AB5-79B4-4C2F-B005-35DAFDDCF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9" t="68012" r="1026" b="16467"/>
          <a:stretch/>
        </p:blipFill>
        <p:spPr>
          <a:xfrm>
            <a:off x="7489467" y="3485765"/>
            <a:ext cx="1906148" cy="1018729"/>
          </a:xfrm>
          <a:prstGeom prst="rect">
            <a:avLst/>
          </a:prstGeom>
          <a:ln w="19050">
            <a:solidFill>
              <a:srgbClr val="8C1515"/>
            </a:solidFill>
          </a:ln>
        </p:spPr>
      </p:pic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FD93B7A-97E5-4913-9B3E-B980FE39D2FF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4295838" y="3485766"/>
            <a:ext cx="3193629" cy="509364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65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-2.59259E-6 L -0.31224 -0.190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12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7" grpId="0" animBg="1"/>
      <p:bldP spid="27" grpId="1" animBg="1"/>
      <p:bldP spid="34" grpId="0" animBg="1"/>
      <p:bldP spid="34" grpId="1" animBg="1"/>
      <p:bldP spid="41" grpId="0" animBg="1"/>
      <p:bldP spid="41" grpId="1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10FF18-AD7C-1347-BC84-991CB600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vacation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FEACAAB-C79E-A243-9F40-FF41D35BAC46}"/>
              </a:ext>
            </a:extLst>
          </p:cNvPr>
          <p:cNvGrpSpPr/>
          <p:nvPr/>
        </p:nvGrpSpPr>
        <p:grpSpPr>
          <a:xfrm>
            <a:off x="10952006" y="365125"/>
            <a:ext cx="998694" cy="842419"/>
            <a:chOff x="10964706" y="517525"/>
            <a:chExt cx="998694" cy="842419"/>
          </a:xfrm>
        </p:grpSpPr>
        <p:sp>
          <p:nvSpPr>
            <p:cNvPr id="5" name="Sehne 27">
              <a:extLst>
                <a:ext uri="{FF2B5EF4-FFF2-40B4-BE49-F238E27FC236}">
                  <a16:creationId xmlns:a16="http://schemas.microsoft.com/office/drawing/2014/main" id="{26588417-0A2E-224E-813E-10078F179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736" y="647328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" name="Sehne 28">
              <a:extLst>
                <a:ext uri="{FF2B5EF4-FFF2-40B4-BE49-F238E27FC236}">
                  <a16:creationId xmlns:a16="http://schemas.microsoft.com/office/drawing/2014/main" id="{6458D5A5-EA33-F543-A895-1D9ECD12680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0354" y="644709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1D14DA1-9878-5045-9874-E30FD5496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8040" r="-6162"/>
            <a:stretch/>
          </p:blipFill>
          <p:spPr>
            <a:xfrm>
              <a:off x="10964706" y="517525"/>
              <a:ext cx="998694" cy="842419"/>
            </a:xfrm>
            <a:prstGeom prst="rect">
              <a:avLst/>
            </a:prstGeom>
          </p:spPr>
        </p:pic>
        <p:cxnSp>
          <p:nvCxnSpPr>
            <p:cNvPr id="8" name="Gerader Verbinder 19">
              <a:extLst>
                <a:ext uri="{FF2B5EF4-FFF2-40B4-BE49-F238E27FC236}">
                  <a16:creationId xmlns:a16="http://schemas.microsoft.com/office/drawing/2014/main" id="{28A7CF67-BE4E-454D-BADA-B64DD2DB688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92710" y="919179"/>
              <a:ext cx="125522" cy="124555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20">
              <a:extLst>
                <a:ext uri="{FF2B5EF4-FFF2-40B4-BE49-F238E27FC236}">
                  <a16:creationId xmlns:a16="http://schemas.microsoft.com/office/drawing/2014/main" id="{05587DE1-DE6B-2645-8CDB-0A06030F6E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318232" y="919178"/>
              <a:ext cx="98712" cy="81183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21">
              <a:extLst>
                <a:ext uri="{FF2B5EF4-FFF2-40B4-BE49-F238E27FC236}">
                  <a16:creationId xmlns:a16="http://schemas.microsoft.com/office/drawing/2014/main" id="{4129E76E-A245-6147-A0EB-D84CDB5BEFF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416944" y="777158"/>
              <a:ext cx="184507" cy="22320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22">
              <a:extLst>
                <a:ext uri="{FF2B5EF4-FFF2-40B4-BE49-F238E27FC236}">
                  <a16:creationId xmlns:a16="http://schemas.microsoft.com/office/drawing/2014/main" id="{33A6D506-02B5-F245-8E4B-7413F8717108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1601451" y="777158"/>
              <a:ext cx="172103" cy="24479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BA0FA120-9BF3-D847-B066-18210D2719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92" r="9754"/>
          <a:stretch/>
        </p:blipFill>
        <p:spPr>
          <a:xfrm>
            <a:off x="975438" y="1690688"/>
            <a:ext cx="3600000" cy="2378050"/>
          </a:xfrm>
          <a:prstGeom prst="rect">
            <a:avLst/>
          </a:prstGeom>
          <a:solidFill>
            <a:srgbClr val="8C1515">
              <a:alpha val="51000"/>
            </a:srgbClr>
          </a:solidFill>
          <a:ln>
            <a:noFill/>
          </a:ln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42C0743-C767-D846-BB46-AFF95348027C}"/>
              </a:ext>
            </a:extLst>
          </p:cNvPr>
          <p:cNvSpPr/>
          <p:nvPr/>
        </p:nvSpPr>
        <p:spPr>
          <a:xfrm>
            <a:off x="838200" y="4664934"/>
            <a:ext cx="10126506" cy="1806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GB" sz="2400" i="1" dirty="0">
                <a:solidFill>
                  <a:srgbClr val="8C151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”Hello! I am actually on holiday and enjoying my stay in Brazil. In order to make this trip unforgettable I wanted to do something special. I decided to get a piercing and went to a tattoo shop. After a few days, a friend of mine called attention and told me that my ear is red.”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3CEDB71-D5B8-984C-94EF-FF8EB339AE24}"/>
              </a:ext>
            </a:extLst>
          </p:cNvPr>
          <p:cNvCxnSpPr/>
          <p:nvPr/>
        </p:nvCxnSpPr>
        <p:spPr>
          <a:xfrm>
            <a:off x="838200" y="4206240"/>
            <a:ext cx="3874477" cy="0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E0871878-01ED-9742-84DA-AC3D2C46FAE5}"/>
              </a:ext>
            </a:extLst>
          </p:cNvPr>
          <p:cNvSpPr/>
          <p:nvPr/>
        </p:nvSpPr>
        <p:spPr>
          <a:xfrm>
            <a:off x="4812323" y="1666239"/>
            <a:ext cx="6152383" cy="2540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Name:</a:t>
            </a:r>
            <a:r>
              <a:rPr lang="en-GB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	Jeanine </a:t>
            </a:r>
            <a:r>
              <a:rPr lang="en-GB" dirty="0" err="1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Senn</a:t>
            </a:r>
            <a:endParaRPr lang="en-GB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endParaRPr lang="en-GB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GB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Age:</a:t>
            </a:r>
            <a:r>
              <a:rPr lang="en-GB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	27 years old</a:t>
            </a:r>
          </a:p>
          <a:p>
            <a:endParaRPr lang="en-GB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GB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Location:	</a:t>
            </a:r>
            <a:r>
              <a:rPr lang="en-GB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Currently on vacation in Brazil</a:t>
            </a:r>
          </a:p>
          <a:p>
            <a:endParaRPr lang="en-GB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GB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Characteristics:</a:t>
            </a:r>
            <a:r>
              <a:rPr lang="en-GB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Curious, spontaneous, spending a lot of 		time on social media, high IT affinity	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52E2607B-13AE-0F45-B136-AC67F7649FD1}"/>
              </a:ext>
            </a:extLst>
          </p:cNvPr>
          <p:cNvCxnSpPr/>
          <p:nvPr/>
        </p:nvCxnSpPr>
        <p:spPr>
          <a:xfrm flipV="1">
            <a:off x="4712677" y="1589649"/>
            <a:ext cx="0" cy="2616591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B7D91740-BFEF-4969-9C9B-5214CCB52C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2" t="8417" r="13057" b="19944"/>
          <a:stretch/>
        </p:blipFill>
        <p:spPr>
          <a:xfrm>
            <a:off x="975437" y="1690688"/>
            <a:ext cx="3600001" cy="237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10FF18-AD7C-1347-BC84-991CB600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soccer player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FEACAAB-C79E-A243-9F40-FF41D35BAC46}"/>
              </a:ext>
            </a:extLst>
          </p:cNvPr>
          <p:cNvGrpSpPr/>
          <p:nvPr/>
        </p:nvGrpSpPr>
        <p:grpSpPr>
          <a:xfrm>
            <a:off x="10952006" y="365125"/>
            <a:ext cx="998694" cy="842419"/>
            <a:chOff x="10964706" y="517525"/>
            <a:chExt cx="998694" cy="842419"/>
          </a:xfrm>
        </p:grpSpPr>
        <p:sp>
          <p:nvSpPr>
            <p:cNvPr id="5" name="Sehne 27">
              <a:extLst>
                <a:ext uri="{FF2B5EF4-FFF2-40B4-BE49-F238E27FC236}">
                  <a16:creationId xmlns:a16="http://schemas.microsoft.com/office/drawing/2014/main" id="{26588417-0A2E-224E-813E-10078F179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736" y="647328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" name="Sehne 28">
              <a:extLst>
                <a:ext uri="{FF2B5EF4-FFF2-40B4-BE49-F238E27FC236}">
                  <a16:creationId xmlns:a16="http://schemas.microsoft.com/office/drawing/2014/main" id="{6458D5A5-EA33-F543-A895-1D9ECD12680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0354" y="644709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1D14DA1-9878-5045-9874-E30FD5496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8040" r="-6162"/>
            <a:stretch/>
          </p:blipFill>
          <p:spPr>
            <a:xfrm>
              <a:off x="10964706" y="517525"/>
              <a:ext cx="998694" cy="842419"/>
            </a:xfrm>
            <a:prstGeom prst="rect">
              <a:avLst/>
            </a:prstGeom>
          </p:spPr>
        </p:pic>
        <p:cxnSp>
          <p:nvCxnSpPr>
            <p:cNvPr id="8" name="Gerader Verbinder 19">
              <a:extLst>
                <a:ext uri="{FF2B5EF4-FFF2-40B4-BE49-F238E27FC236}">
                  <a16:creationId xmlns:a16="http://schemas.microsoft.com/office/drawing/2014/main" id="{28A7CF67-BE4E-454D-BADA-B64DD2DB688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92710" y="919179"/>
              <a:ext cx="125522" cy="124555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20">
              <a:extLst>
                <a:ext uri="{FF2B5EF4-FFF2-40B4-BE49-F238E27FC236}">
                  <a16:creationId xmlns:a16="http://schemas.microsoft.com/office/drawing/2014/main" id="{05587DE1-DE6B-2645-8CDB-0A06030F6E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318232" y="919178"/>
              <a:ext cx="98712" cy="81183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21">
              <a:extLst>
                <a:ext uri="{FF2B5EF4-FFF2-40B4-BE49-F238E27FC236}">
                  <a16:creationId xmlns:a16="http://schemas.microsoft.com/office/drawing/2014/main" id="{4129E76E-A245-6147-A0EB-D84CDB5BEFF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416944" y="777158"/>
              <a:ext cx="184507" cy="22320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22">
              <a:extLst>
                <a:ext uri="{FF2B5EF4-FFF2-40B4-BE49-F238E27FC236}">
                  <a16:creationId xmlns:a16="http://schemas.microsoft.com/office/drawing/2014/main" id="{33A6D506-02B5-F245-8E4B-7413F8717108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1601451" y="777158"/>
              <a:ext cx="172103" cy="24479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3CEDB71-D5B8-984C-94EF-FF8EB339AE24}"/>
              </a:ext>
            </a:extLst>
          </p:cNvPr>
          <p:cNvCxnSpPr/>
          <p:nvPr/>
        </p:nvCxnSpPr>
        <p:spPr>
          <a:xfrm>
            <a:off x="838200" y="4206240"/>
            <a:ext cx="3874477" cy="0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E0871878-01ED-9742-84DA-AC3D2C46FAE5}"/>
              </a:ext>
            </a:extLst>
          </p:cNvPr>
          <p:cNvSpPr/>
          <p:nvPr/>
        </p:nvSpPr>
        <p:spPr>
          <a:xfrm>
            <a:off x="4812323" y="1666239"/>
            <a:ext cx="6152383" cy="2540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Name:</a:t>
            </a:r>
            <a:r>
              <a:rPr lang="en-GB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	Jonas </a:t>
            </a:r>
            <a:r>
              <a:rPr lang="en-GB" dirty="0" err="1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Draxler</a:t>
            </a:r>
            <a:r>
              <a:rPr lang="en-GB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</a:p>
          <a:p>
            <a:endParaRPr lang="en-GB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GB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Age:</a:t>
            </a:r>
            <a:r>
              <a:rPr lang="en-GB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	23 years old</a:t>
            </a:r>
          </a:p>
          <a:p>
            <a:endParaRPr lang="en-GB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GB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Location:	</a:t>
            </a:r>
            <a:r>
              <a:rPr lang="en-GB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 the apartment in Bayern</a:t>
            </a:r>
          </a:p>
          <a:p>
            <a:endParaRPr lang="en-GB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GB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Characteristics:</a:t>
            </a:r>
            <a:r>
              <a:rPr lang="en-GB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Ambitious, athletic, loves to have new 		gadgets	</a:t>
            </a:r>
          </a:p>
          <a:p>
            <a:r>
              <a:rPr lang="en-GB" dirty="0">
                <a:solidFill>
                  <a:schemeClr val="tx1"/>
                </a:solidFill>
              </a:rPr>
              <a:t>	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52E2607B-13AE-0F45-B136-AC67F7649FD1}"/>
              </a:ext>
            </a:extLst>
          </p:cNvPr>
          <p:cNvCxnSpPr/>
          <p:nvPr/>
        </p:nvCxnSpPr>
        <p:spPr>
          <a:xfrm flipV="1">
            <a:off x="4712677" y="1589649"/>
            <a:ext cx="0" cy="2616591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D376CBF-3374-4C3B-9A02-737DC3E6FC00}"/>
              </a:ext>
            </a:extLst>
          </p:cNvPr>
          <p:cNvSpPr/>
          <p:nvPr/>
        </p:nvSpPr>
        <p:spPr>
          <a:xfrm>
            <a:off x="838200" y="4664934"/>
            <a:ext cx="10126506" cy="1970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i="1" dirty="0">
                <a:solidFill>
                  <a:srgbClr val="8C151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”Hello everyone! My name is Jonas and I am a professional soccer player in Germany. I had a clash with a teammate during our last training session. After I have been at my place I felt bad. I just wanted to go to bed, but before I needed to know whether there is something serious.”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12C718D-38EA-4E7D-AAFC-83010706A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38" y="1690688"/>
            <a:ext cx="3569864" cy="237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E4723996-7010-4FE2-B3E3-C96342FEF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38" y="1690689"/>
            <a:ext cx="3601934" cy="24009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0FF18-AD7C-1347-BC84-991CB600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business trip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FEACAAB-C79E-A243-9F40-FF41D35BAC46}"/>
              </a:ext>
            </a:extLst>
          </p:cNvPr>
          <p:cNvGrpSpPr/>
          <p:nvPr/>
        </p:nvGrpSpPr>
        <p:grpSpPr>
          <a:xfrm>
            <a:off x="10952006" y="365125"/>
            <a:ext cx="998694" cy="842419"/>
            <a:chOff x="10964706" y="517525"/>
            <a:chExt cx="998694" cy="842419"/>
          </a:xfrm>
        </p:grpSpPr>
        <p:sp>
          <p:nvSpPr>
            <p:cNvPr id="5" name="Sehne 27">
              <a:extLst>
                <a:ext uri="{FF2B5EF4-FFF2-40B4-BE49-F238E27FC236}">
                  <a16:creationId xmlns:a16="http://schemas.microsoft.com/office/drawing/2014/main" id="{26588417-0A2E-224E-813E-10078F179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736" y="647328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" name="Sehne 28">
              <a:extLst>
                <a:ext uri="{FF2B5EF4-FFF2-40B4-BE49-F238E27FC236}">
                  <a16:creationId xmlns:a16="http://schemas.microsoft.com/office/drawing/2014/main" id="{6458D5A5-EA33-F543-A895-1D9ECD12680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0354" y="644709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1D14DA1-9878-5045-9874-E30FD5496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8040" r="-6162"/>
            <a:stretch/>
          </p:blipFill>
          <p:spPr>
            <a:xfrm>
              <a:off x="10964706" y="517525"/>
              <a:ext cx="998694" cy="842419"/>
            </a:xfrm>
            <a:prstGeom prst="rect">
              <a:avLst/>
            </a:prstGeom>
          </p:spPr>
        </p:pic>
        <p:cxnSp>
          <p:nvCxnSpPr>
            <p:cNvPr id="8" name="Gerader Verbinder 19">
              <a:extLst>
                <a:ext uri="{FF2B5EF4-FFF2-40B4-BE49-F238E27FC236}">
                  <a16:creationId xmlns:a16="http://schemas.microsoft.com/office/drawing/2014/main" id="{28A7CF67-BE4E-454D-BADA-B64DD2DB688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92710" y="919179"/>
              <a:ext cx="125522" cy="124555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20">
              <a:extLst>
                <a:ext uri="{FF2B5EF4-FFF2-40B4-BE49-F238E27FC236}">
                  <a16:creationId xmlns:a16="http://schemas.microsoft.com/office/drawing/2014/main" id="{05587DE1-DE6B-2645-8CDB-0A06030F6E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318232" y="919178"/>
              <a:ext cx="98712" cy="81183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21">
              <a:extLst>
                <a:ext uri="{FF2B5EF4-FFF2-40B4-BE49-F238E27FC236}">
                  <a16:creationId xmlns:a16="http://schemas.microsoft.com/office/drawing/2014/main" id="{4129E76E-A245-6147-A0EB-D84CDB5BEFF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416944" y="777158"/>
              <a:ext cx="184507" cy="22320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22">
              <a:extLst>
                <a:ext uri="{FF2B5EF4-FFF2-40B4-BE49-F238E27FC236}">
                  <a16:creationId xmlns:a16="http://schemas.microsoft.com/office/drawing/2014/main" id="{33A6D506-02B5-F245-8E4B-7413F8717108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1601451" y="777158"/>
              <a:ext cx="172103" cy="24479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3CEDB71-D5B8-984C-94EF-FF8EB339AE24}"/>
              </a:ext>
            </a:extLst>
          </p:cNvPr>
          <p:cNvCxnSpPr/>
          <p:nvPr/>
        </p:nvCxnSpPr>
        <p:spPr>
          <a:xfrm>
            <a:off x="838200" y="4206240"/>
            <a:ext cx="3874477" cy="0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E0871878-01ED-9742-84DA-AC3D2C46FAE5}"/>
              </a:ext>
            </a:extLst>
          </p:cNvPr>
          <p:cNvSpPr/>
          <p:nvPr/>
        </p:nvSpPr>
        <p:spPr>
          <a:xfrm>
            <a:off x="4812323" y="1666239"/>
            <a:ext cx="6152383" cy="2540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Name:</a:t>
            </a:r>
            <a:r>
              <a:rPr lang="en-GB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	John Weber</a:t>
            </a:r>
          </a:p>
          <a:p>
            <a:endParaRPr lang="en-GB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GB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Age:</a:t>
            </a:r>
            <a:r>
              <a:rPr lang="en-GB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	58 years old</a:t>
            </a:r>
          </a:p>
          <a:p>
            <a:endParaRPr lang="en-GB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GB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Location:	</a:t>
            </a:r>
            <a:r>
              <a:rPr lang="en-GB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Business trip in Berlin</a:t>
            </a:r>
          </a:p>
          <a:p>
            <a:endParaRPr lang="en-GB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GB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Characteristics:</a:t>
            </a:r>
            <a:r>
              <a:rPr lang="en-GB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Ambitious, always on the way, enjoys 		meeting up with friends, wants to be 		independent	</a:t>
            </a:r>
          </a:p>
          <a:p>
            <a:r>
              <a:rPr lang="en-GB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52E2607B-13AE-0F45-B136-AC67F7649FD1}"/>
              </a:ext>
            </a:extLst>
          </p:cNvPr>
          <p:cNvCxnSpPr/>
          <p:nvPr/>
        </p:nvCxnSpPr>
        <p:spPr>
          <a:xfrm flipV="1">
            <a:off x="4712677" y="1589649"/>
            <a:ext cx="0" cy="2616591"/>
          </a:xfrm>
          <a:prstGeom prst="line">
            <a:avLst/>
          </a:prstGeom>
          <a:ln w="19050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DE7F2FA7-1AFD-4C3E-ABF5-E0A3FC3BCE40}"/>
              </a:ext>
            </a:extLst>
          </p:cNvPr>
          <p:cNvSpPr/>
          <p:nvPr/>
        </p:nvSpPr>
        <p:spPr>
          <a:xfrm>
            <a:off x="838200" y="4664934"/>
            <a:ext cx="10126506" cy="1970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i="1" dirty="0">
                <a:solidFill>
                  <a:srgbClr val="8C151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”Hi…(John is coughing)..I am sorry but I really feel bad. Since two weeks I am in Berlin for a innovation project. Three days ago I met some friends for a beer. One of my friends has just recovered from a virus infection. I think it was not the best idea to meet him because …(John is coughing)..I feel horrible. Should I see a doctor?”. </a:t>
            </a:r>
          </a:p>
        </p:txBody>
      </p:sp>
    </p:spTree>
    <p:extLst>
      <p:ext uri="{BB962C8B-B14F-4D97-AF65-F5344CB8AC3E}">
        <p14:creationId xmlns:p14="http://schemas.microsoft.com/office/powerpoint/2010/main" val="3498692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fik 83">
            <a:extLst>
              <a:ext uri="{FF2B5EF4-FFF2-40B4-BE49-F238E27FC236}">
                <a16:creationId xmlns:a16="http://schemas.microsoft.com/office/drawing/2014/main" id="{E40428C4-FB6D-4BCB-931E-E5E60F940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563" y="2627690"/>
            <a:ext cx="471691" cy="471691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E96158E-99E9-4204-BB6C-A90FE6931B4A}"/>
              </a:ext>
            </a:extLst>
          </p:cNvPr>
          <p:cNvSpPr/>
          <p:nvPr/>
        </p:nvSpPr>
        <p:spPr>
          <a:xfrm>
            <a:off x="3673690" y="1836168"/>
            <a:ext cx="3089059" cy="585425"/>
          </a:xfrm>
          <a:prstGeom prst="roundRect">
            <a:avLst/>
          </a:prstGeom>
          <a:solidFill>
            <a:srgbClr val="137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6AC2124A-2F41-4608-B655-1F419907A1D1}"/>
              </a:ext>
            </a:extLst>
          </p:cNvPr>
          <p:cNvSpPr/>
          <p:nvPr/>
        </p:nvSpPr>
        <p:spPr>
          <a:xfrm>
            <a:off x="781050" y="3632075"/>
            <a:ext cx="10806604" cy="1018048"/>
          </a:xfrm>
          <a:prstGeom prst="roundRect">
            <a:avLst/>
          </a:prstGeom>
          <a:noFill/>
          <a:ln w="19050">
            <a:solidFill>
              <a:srgbClr val="8C1515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6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59E191-EA3F-4E32-8514-52CF12C2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Service </a:t>
            </a:r>
            <a:r>
              <a:rPr lang="de-CH" dirty="0" err="1"/>
              <a:t>Integrations</a:t>
            </a:r>
            <a:endParaRPr lang="de-CH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542E2E6-4C66-4C04-AFFE-1F9071BF7601}"/>
              </a:ext>
            </a:extLst>
          </p:cNvPr>
          <p:cNvGrpSpPr>
            <a:grpSpLocks noChangeAspect="1"/>
          </p:cNvGrpSpPr>
          <p:nvPr/>
        </p:nvGrpSpPr>
        <p:grpSpPr>
          <a:xfrm>
            <a:off x="1892300" y="2673689"/>
            <a:ext cx="557981" cy="557981"/>
            <a:chOff x="1819656" y="1052288"/>
            <a:chExt cx="4876800" cy="48768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4EFE7AF-76FA-4BDC-AC8F-782FA4F9C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19656" y="1052288"/>
              <a:ext cx="4876800" cy="4876800"/>
            </a:xfrm>
            <a:prstGeom prst="rect">
              <a:avLst/>
            </a:prstGeom>
          </p:spPr>
        </p:pic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31B5EE2-6AB7-416B-8D33-53B3C293157E}"/>
                </a:ext>
              </a:extLst>
            </p:cNvPr>
            <p:cNvSpPr/>
            <p:nvPr/>
          </p:nvSpPr>
          <p:spPr>
            <a:xfrm>
              <a:off x="2839458" y="1599146"/>
              <a:ext cx="2830476" cy="3038595"/>
            </a:xfrm>
            <a:prstGeom prst="ellipse">
              <a:avLst/>
            </a:prstGeom>
            <a:solidFill>
              <a:schemeClr val="accent6">
                <a:alpha val="51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79117EE-21BB-4662-9E47-C8D3565A3BDE}"/>
              </a:ext>
            </a:extLst>
          </p:cNvPr>
          <p:cNvGrpSpPr/>
          <p:nvPr/>
        </p:nvGrpSpPr>
        <p:grpSpPr>
          <a:xfrm flipH="1">
            <a:off x="2261742" y="2846996"/>
            <a:ext cx="720002" cy="720000"/>
            <a:chOff x="2524123" y="1974057"/>
            <a:chExt cx="720002" cy="720000"/>
          </a:xfrm>
        </p:grpSpPr>
        <p:sp>
          <p:nvSpPr>
            <p:cNvPr id="16" name="Pfeil: gebogen 15">
              <a:extLst>
                <a:ext uri="{FF2B5EF4-FFF2-40B4-BE49-F238E27FC236}">
                  <a16:creationId xmlns:a16="http://schemas.microsoft.com/office/drawing/2014/main" id="{43A4DD5E-C10B-4CA1-B436-715866901EF1}"/>
                </a:ext>
              </a:extLst>
            </p:cNvPr>
            <p:cNvSpPr/>
            <p:nvPr/>
          </p:nvSpPr>
          <p:spPr>
            <a:xfrm>
              <a:off x="2524125" y="1974057"/>
              <a:ext cx="720000" cy="72000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592390"/>
                <a:gd name="adj5" fmla="val 12500"/>
              </a:avLst>
            </a:prstGeom>
            <a:solidFill>
              <a:srgbClr val="8C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  <p:sp>
          <p:nvSpPr>
            <p:cNvPr id="17" name="Pfeil: gebogen 16">
              <a:extLst>
                <a:ext uri="{FF2B5EF4-FFF2-40B4-BE49-F238E27FC236}">
                  <a16:creationId xmlns:a16="http://schemas.microsoft.com/office/drawing/2014/main" id="{8ADD110D-25BD-4A85-A14A-4B7E0608D644}"/>
                </a:ext>
              </a:extLst>
            </p:cNvPr>
            <p:cNvSpPr/>
            <p:nvPr/>
          </p:nvSpPr>
          <p:spPr>
            <a:xfrm rot="5400000">
              <a:off x="2524125" y="1974057"/>
              <a:ext cx="720000" cy="72000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592390"/>
                <a:gd name="adj5" fmla="val 12500"/>
              </a:avLst>
            </a:prstGeom>
            <a:solidFill>
              <a:srgbClr val="8C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F007F363-434B-4273-8505-4C55BE17C308}"/>
                </a:ext>
              </a:extLst>
            </p:cNvPr>
            <p:cNvSpPr/>
            <p:nvPr/>
          </p:nvSpPr>
          <p:spPr>
            <a:xfrm rot="10800000">
              <a:off x="2524125" y="1974057"/>
              <a:ext cx="720000" cy="72000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592390"/>
                <a:gd name="adj5" fmla="val 12500"/>
              </a:avLst>
            </a:prstGeom>
            <a:solidFill>
              <a:srgbClr val="8C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  <p:sp>
          <p:nvSpPr>
            <p:cNvPr id="19" name="Pfeil: gebogen 18">
              <a:extLst>
                <a:ext uri="{FF2B5EF4-FFF2-40B4-BE49-F238E27FC236}">
                  <a16:creationId xmlns:a16="http://schemas.microsoft.com/office/drawing/2014/main" id="{FDDF34AC-76D3-406A-A3D1-64EEFE684E08}"/>
                </a:ext>
              </a:extLst>
            </p:cNvPr>
            <p:cNvSpPr/>
            <p:nvPr/>
          </p:nvSpPr>
          <p:spPr>
            <a:xfrm rot="16200000">
              <a:off x="2524123" y="1974057"/>
              <a:ext cx="720000" cy="72000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592390"/>
                <a:gd name="adj5" fmla="val 12500"/>
              </a:avLst>
            </a:prstGeom>
            <a:solidFill>
              <a:srgbClr val="8C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</p:grpSp>
      <p:sp>
        <p:nvSpPr>
          <p:cNvPr id="21" name="Pfeil: nach unten 20">
            <a:extLst>
              <a:ext uri="{FF2B5EF4-FFF2-40B4-BE49-F238E27FC236}">
                <a16:creationId xmlns:a16="http://schemas.microsoft.com/office/drawing/2014/main" id="{0B95A611-0289-40B1-B5E9-751E25ED2D10}"/>
              </a:ext>
            </a:extLst>
          </p:cNvPr>
          <p:cNvSpPr/>
          <p:nvPr/>
        </p:nvSpPr>
        <p:spPr>
          <a:xfrm>
            <a:off x="2267535" y="3245136"/>
            <a:ext cx="173831" cy="573437"/>
          </a:xfrm>
          <a:prstGeom prst="down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28A9A4D-F2B8-4513-824E-32DBE0FB31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6158" y="3021957"/>
            <a:ext cx="369191" cy="369191"/>
          </a:xfrm>
          <a:prstGeom prst="rect">
            <a:avLst/>
          </a:prstGeom>
        </p:spPr>
      </p:pic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40A610D-0A5B-49FF-8B46-EE37BBA312E4}"/>
              </a:ext>
            </a:extLst>
          </p:cNvPr>
          <p:cNvSpPr/>
          <p:nvPr/>
        </p:nvSpPr>
        <p:spPr>
          <a:xfrm>
            <a:off x="781050" y="5845789"/>
            <a:ext cx="10806603" cy="833599"/>
          </a:xfrm>
          <a:prstGeom prst="roundRect">
            <a:avLst/>
          </a:prstGeom>
          <a:noFill/>
          <a:ln w="19050">
            <a:solidFill>
              <a:srgbClr val="8C1515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600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0827176-8B27-4EC1-9F42-592CF02BBB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84" b="36243"/>
          <a:stretch/>
        </p:blipFill>
        <p:spPr>
          <a:xfrm>
            <a:off x="880129" y="6175160"/>
            <a:ext cx="941566" cy="162988"/>
          </a:xfrm>
          <a:prstGeom prst="rect">
            <a:avLst/>
          </a:prstGeom>
        </p:spPr>
      </p:pic>
      <p:sp>
        <p:nvSpPr>
          <p:cNvPr id="23" name="Pfeil: nach unten 22">
            <a:extLst>
              <a:ext uri="{FF2B5EF4-FFF2-40B4-BE49-F238E27FC236}">
                <a16:creationId xmlns:a16="http://schemas.microsoft.com/office/drawing/2014/main" id="{FD71519C-1E7E-4D2F-8279-6180DAC0C6E5}"/>
              </a:ext>
            </a:extLst>
          </p:cNvPr>
          <p:cNvSpPr/>
          <p:nvPr/>
        </p:nvSpPr>
        <p:spPr>
          <a:xfrm>
            <a:off x="2267535" y="4451787"/>
            <a:ext cx="173831" cy="1308596"/>
          </a:xfrm>
          <a:prstGeom prst="down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13ECEF0-A04A-4FB0-9403-CBDB619246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4587" y="5219960"/>
            <a:ext cx="335326" cy="33532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335C836-0A9C-4A77-993B-2672722DD1B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0387" y="3888092"/>
            <a:ext cx="481763" cy="481763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C6572F30-EFB6-4E7E-B5D8-149E3D807AAD}"/>
              </a:ext>
            </a:extLst>
          </p:cNvPr>
          <p:cNvSpPr txBox="1">
            <a:spLocks/>
          </p:cNvSpPr>
          <p:nvPr/>
        </p:nvSpPr>
        <p:spPr>
          <a:xfrm>
            <a:off x="562514" y="5087361"/>
            <a:ext cx="1314451" cy="600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j-cs"/>
              </a:defRPr>
            </a:lvl1pPr>
          </a:lstStyle>
          <a:p>
            <a:pPr algn="ctr"/>
            <a:r>
              <a:rPr lang="de-CH" sz="1400" dirty="0"/>
              <a:t>Customer </a:t>
            </a:r>
            <a:r>
              <a:rPr lang="de-CH" sz="1400" dirty="0" err="1"/>
              <a:t>Complaints</a:t>
            </a:r>
            <a:endParaRPr lang="de-CH" sz="14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3C38D7F-EEE1-4801-A504-96C7CF2A7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59902" y="5953610"/>
            <a:ext cx="499286" cy="49928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EDBEAF4-69AA-481E-969F-8DCA487A67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10364" y="5896852"/>
            <a:ext cx="525335" cy="525335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F8B0EB4D-64A6-4C52-A142-8FD6BFF1332D}"/>
              </a:ext>
            </a:extLst>
          </p:cNvPr>
          <p:cNvSpPr/>
          <p:nvPr/>
        </p:nvSpPr>
        <p:spPr>
          <a:xfrm rot="10800000">
            <a:off x="4084780" y="4451787"/>
            <a:ext cx="173831" cy="1320910"/>
          </a:xfrm>
          <a:prstGeom prst="down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Pfeil: gebogen 31">
            <a:extLst>
              <a:ext uri="{FF2B5EF4-FFF2-40B4-BE49-F238E27FC236}">
                <a16:creationId xmlns:a16="http://schemas.microsoft.com/office/drawing/2014/main" id="{A82A1508-F52C-4137-8AB6-66E902872DB0}"/>
              </a:ext>
            </a:extLst>
          </p:cNvPr>
          <p:cNvSpPr/>
          <p:nvPr/>
        </p:nvSpPr>
        <p:spPr>
          <a:xfrm rot="5400000" flipH="1">
            <a:off x="4844148" y="5752684"/>
            <a:ext cx="644432" cy="335326"/>
          </a:xfrm>
          <a:prstGeom prst="bent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0B069C6C-85B7-4F13-B444-0280094CC0F2}"/>
              </a:ext>
            </a:extLst>
          </p:cNvPr>
          <p:cNvSpPr txBox="1">
            <a:spLocks/>
          </p:cNvSpPr>
          <p:nvPr/>
        </p:nvSpPr>
        <p:spPr>
          <a:xfrm>
            <a:off x="4250095" y="5081410"/>
            <a:ext cx="817918" cy="532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CH" sz="1400" dirty="0" err="1"/>
              <a:t>Physical</a:t>
            </a:r>
            <a:r>
              <a:rPr lang="de-CH" sz="1400" dirty="0"/>
              <a:t> </a:t>
            </a:r>
            <a:r>
              <a:rPr lang="de-CH" sz="1400" dirty="0" err="1"/>
              <a:t>Injury</a:t>
            </a:r>
            <a:endParaRPr lang="de-CH" sz="1400" dirty="0"/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E7758FF1-0DF5-4E0C-8D43-27C8012F23C1}"/>
              </a:ext>
            </a:extLst>
          </p:cNvPr>
          <p:cNvSpPr txBox="1">
            <a:spLocks/>
          </p:cNvSpPr>
          <p:nvPr/>
        </p:nvSpPr>
        <p:spPr>
          <a:xfrm>
            <a:off x="3806993" y="6429202"/>
            <a:ext cx="729410" cy="288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CH" sz="1400" dirty="0"/>
              <a:t>DMN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BD204C3-0DB9-4928-9B62-2EB8E784DD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7323" y="5225912"/>
            <a:ext cx="335326" cy="335326"/>
          </a:xfrm>
          <a:prstGeom prst="rect">
            <a:avLst/>
          </a:prstGeom>
        </p:spPr>
      </p:pic>
      <p:sp>
        <p:nvSpPr>
          <p:cNvPr id="36" name="Titel 1">
            <a:extLst>
              <a:ext uri="{FF2B5EF4-FFF2-40B4-BE49-F238E27FC236}">
                <a16:creationId xmlns:a16="http://schemas.microsoft.com/office/drawing/2014/main" id="{EC3FDA42-8D49-4541-9973-E207F0FB8D74}"/>
              </a:ext>
            </a:extLst>
          </p:cNvPr>
          <p:cNvSpPr txBox="1">
            <a:spLocks/>
          </p:cNvSpPr>
          <p:nvPr/>
        </p:nvSpPr>
        <p:spPr>
          <a:xfrm>
            <a:off x="2667264" y="4919119"/>
            <a:ext cx="1026351" cy="979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j-cs"/>
              </a:defRPr>
            </a:lvl1pPr>
          </a:lstStyle>
          <a:p>
            <a:pPr algn="ctr"/>
            <a:r>
              <a:rPr lang="de-CH" sz="1400" dirty="0"/>
              <a:t>Symptoms and Patient Data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EC326C-3094-4775-82E3-942A5715F33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0798" t="33792" b="33241"/>
          <a:stretch/>
        </p:blipFill>
        <p:spPr>
          <a:xfrm>
            <a:off x="3786011" y="1927737"/>
            <a:ext cx="1832049" cy="400336"/>
          </a:xfrm>
          <a:prstGeom prst="roundRect">
            <a:avLst>
              <a:gd name="adj" fmla="val 11173"/>
            </a:avLst>
          </a:prstGeom>
        </p:spPr>
      </p:pic>
      <p:sp>
        <p:nvSpPr>
          <p:cNvPr id="40" name="Pfeil: nach unten 39">
            <a:extLst>
              <a:ext uri="{FF2B5EF4-FFF2-40B4-BE49-F238E27FC236}">
                <a16:creationId xmlns:a16="http://schemas.microsoft.com/office/drawing/2014/main" id="{749B4308-04DB-4EFE-BF8B-3A045129EA23}"/>
              </a:ext>
            </a:extLst>
          </p:cNvPr>
          <p:cNvSpPr/>
          <p:nvPr/>
        </p:nvSpPr>
        <p:spPr>
          <a:xfrm rot="10800000">
            <a:off x="4084778" y="2485977"/>
            <a:ext cx="173831" cy="1284354"/>
          </a:xfrm>
          <a:prstGeom prst="down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" name="Pfeil: nach unten 40">
            <a:extLst>
              <a:ext uri="{FF2B5EF4-FFF2-40B4-BE49-F238E27FC236}">
                <a16:creationId xmlns:a16="http://schemas.microsoft.com/office/drawing/2014/main" id="{67419DE3-EDD6-4AEA-BD5C-ADDEBA88707E}"/>
              </a:ext>
            </a:extLst>
          </p:cNvPr>
          <p:cNvSpPr/>
          <p:nvPr/>
        </p:nvSpPr>
        <p:spPr>
          <a:xfrm rot="16200000">
            <a:off x="3201899" y="5577337"/>
            <a:ext cx="173831" cy="1243102"/>
          </a:xfrm>
          <a:prstGeom prst="down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F43ABC-E306-4EF7-A8D7-C92863346C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20544" y="3907296"/>
            <a:ext cx="443357" cy="443357"/>
          </a:xfrm>
          <a:prstGeom prst="rect">
            <a:avLst/>
          </a:prstGeom>
        </p:spPr>
      </p:pic>
      <p:sp>
        <p:nvSpPr>
          <p:cNvPr id="38" name="Pfeil: nach unten 37">
            <a:extLst>
              <a:ext uri="{FF2B5EF4-FFF2-40B4-BE49-F238E27FC236}">
                <a16:creationId xmlns:a16="http://schemas.microsoft.com/office/drawing/2014/main" id="{C42C5D11-145D-435D-A657-F4066424EAB0}"/>
              </a:ext>
            </a:extLst>
          </p:cNvPr>
          <p:cNvSpPr/>
          <p:nvPr/>
        </p:nvSpPr>
        <p:spPr>
          <a:xfrm>
            <a:off x="6223393" y="2494685"/>
            <a:ext cx="173831" cy="13118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Pfeil: nach unten 44">
            <a:extLst>
              <a:ext uri="{FF2B5EF4-FFF2-40B4-BE49-F238E27FC236}">
                <a16:creationId xmlns:a16="http://schemas.microsoft.com/office/drawing/2014/main" id="{CD2E24F1-8841-4B5E-B837-029C4A86EBE0}"/>
              </a:ext>
            </a:extLst>
          </p:cNvPr>
          <p:cNvSpPr/>
          <p:nvPr/>
        </p:nvSpPr>
        <p:spPr>
          <a:xfrm>
            <a:off x="6223394" y="4451788"/>
            <a:ext cx="173831" cy="1315744"/>
          </a:xfrm>
          <a:prstGeom prst="down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" name="Pfeil: gebogen 49">
            <a:extLst>
              <a:ext uri="{FF2B5EF4-FFF2-40B4-BE49-F238E27FC236}">
                <a16:creationId xmlns:a16="http://schemas.microsoft.com/office/drawing/2014/main" id="{BA559F46-3AE8-4285-9666-6E4B4192F1D0}"/>
              </a:ext>
            </a:extLst>
          </p:cNvPr>
          <p:cNvSpPr/>
          <p:nvPr/>
        </p:nvSpPr>
        <p:spPr>
          <a:xfrm rot="5400000" flipH="1">
            <a:off x="7424735" y="5797672"/>
            <a:ext cx="644432" cy="335326"/>
          </a:xfrm>
          <a:prstGeom prst="bent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51" name="Pfeil: gebogen 50">
            <a:extLst>
              <a:ext uri="{FF2B5EF4-FFF2-40B4-BE49-F238E27FC236}">
                <a16:creationId xmlns:a16="http://schemas.microsoft.com/office/drawing/2014/main" id="{1ED6C1E2-736C-4A71-941B-535DE5333200}"/>
              </a:ext>
            </a:extLst>
          </p:cNvPr>
          <p:cNvSpPr/>
          <p:nvPr/>
        </p:nvSpPr>
        <p:spPr>
          <a:xfrm rot="5400000" flipH="1">
            <a:off x="8942572" y="5805562"/>
            <a:ext cx="644432" cy="319545"/>
          </a:xfrm>
          <a:prstGeom prst="bent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52" name="Pfeil: gebogen 51">
            <a:extLst>
              <a:ext uri="{FF2B5EF4-FFF2-40B4-BE49-F238E27FC236}">
                <a16:creationId xmlns:a16="http://schemas.microsoft.com/office/drawing/2014/main" id="{2982558C-FE94-4C0D-8B5C-496BBE422DF0}"/>
              </a:ext>
            </a:extLst>
          </p:cNvPr>
          <p:cNvSpPr/>
          <p:nvPr/>
        </p:nvSpPr>
        <p:spPr>
          <a:xfrm rot="5400000" flipH="1">
            <a:off x="10421891" y="5784374"/>
            <a:ext cx="644432" cy="319545"/>
          </a:xfrm>
          <a:prstGeom prst="bent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pic>
        <p:nvPicPr>
          <p:cNvPr id="53" name="Grafik 52">
            <a:extLst>
              <a:ext uri="{FF2B5EF4-FFF2-40B4-BE49-F238E27FC236}">
                <a16:creationId xmlns:a16="http://schemas.microsoft.com/office/drawing/2014/main" id="{2B3BF742-838C-47DA-9380-5BC05008BE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56964" y="5225912"/>
            <a:ext cx="335326" cy="335326"/>
          </a:xfrm>
          <a:prstGeom prst="rect">
            <a:avLst/>
          </a:prstGeom>
        </p:spPr>
      </p:pic>
      <p:sp>
        <p:nvSpPr>
          <p:cNvPr id="54" name="Titel 1">
            <a:extLst>
              <a:ext uri="{FF2B5EF4-FFF2-40B4-BE49-F238E27FC236}">
                <a16:creationId xmlns:a16="http://schemas.microsoft.com/office/drawing/2014/main" id="{F98B1E82-1D79-4D7A-AC54-F322CC1A2B1F}"/>
              </a:ext>
            </a:extLst>
          </p:cNvPr>
          <p:cNvSpPr txBox="1">
            <a:spLocks/>
          </p:cNvSpPr>
          <p:nvPr/>
        </p:nvSpPr>
        <p:spPr>
          <a:xfrm>
            <a:off x="6454019" y="4919119"/>
            <a:ext cx="1215620" cy="979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j-cs"/>
              </a:defRPr>
            </a:lvl1pPr>
          </a:lstStyle>
          <a:p>
            <a:pPr algn="ctr"/>
            <a:r>
              <a:rPr lang="de-CH" sz="1400" dirty="0" err="1"/>
              <a:t>Consultation</a:t>
            </a:r>
            <a:endParaRPr lang="de-CH" sz="1400" dirty="0"/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D31CE688-480E-4ECE-9CA5-4059D18AA1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91326" y="5225343"/>
            <a:ext cx="335326" cy="335326"/>
          </a:xfrm>
          <a:prstGeom prst="rect">
            <a:avLst/>
          </a:prstGeom>
        </p:spPr>
      </p:pic>
      <p:sp>
        <p:nvSpPr>
          <p:cNvPr id="56" name="Titel 1">
            <a:extLst>
              <a:ext uri="{FF2B5EF4-FFF2-40B4-BE49-F238E27FC236}">
                <a16:creationId xmlns:a16="http://schemas.microsoft.com/office/drawing/2014/main" id="{CEEEFF30-A28B-4053-8B0E-89351B9A98C8}"/>
              </a:ext>
            </a:extLst>
          </p:cNvPr>
          <p:cNvSpPr txBox="1">
            <a:spLocks/>
          </p:cNvSpPr>
          <p:nvPr/>
        </p:nvSpPr>
        <p:spPr>
          <a:xfrm>
            <a:off x="8050296" y="4918550"/>
            <a:ext cx="1215620" cy="979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j-cs"/>
              </a:defRPr>
            </a:lvl1pPr>
          </a:lstStyle>
          <a:p>
            <a:pPr algn="ctr"/>
            <a:r>
              <a:rPr lang="de-CH" sz="1400" dirty="0"/>
              <a:t>Emergency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506CD071-4E0B-4AD9-8AF2-0E3F7CF142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4357" y="5225343"/>
            <a:ext cx="335326" cy="335326"/>
          </a:xfrm>
          <a:prstGeom prst="rect">
            <a:avLst/>
          </a:prstGeom>
        </p:spPr>
      </p:pic>
      <p:sp>
        <p:nvSpPr>
          <p:cNvPr id="58" name="Titel 1">
            <a:extLst>
              <a:ext uri="{FF2B5EF4-FFF2-40B4-BE49-F238E27FC236}">
                <a16:creationId xmlns:a16="http://schemas.microsoft.com/office/drawing/2014/main" id="{6FFAF3A9-AA74-40F5-AB15-82FC03C313CE}"/>
              </a:ext>
            </a:extLst>
          </p:cNvPr>
          <p:cNvSpPr txBox="1">
            <a:spLocks/>
          </p:cNvSpPr>
          <p:nvPr/>
        </p:nvSpPr>
        <p:spPr>
          <a:xfrm>
            <a:off x="9554296" y="4918550"/>
            <a:ext cx="1215620" cy="979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j-cs"/>
              </a:defRPr>
            </a:lvl1pPr>
          </a:lstStyle>
          <a:p>
            <a:pPr algn="ctr"/>
            <a:r>
              <a:rPr lang="de-CH" sz="1400" dirty="0" err="1"/>
              <a:t>Self</a:t>
            </a:r>
            <a:r>
              <a:rPr lang="de-CH" sz="1400" dirty="0"/>
              <a:t> Care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078FA1F-63FA-4A50-A952-BA86A47285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12175" y="5940127"/>
            <a:ext cx="596266" cy="596266"/>
          </a:xfrm>
          <a:prstGeom prst="rect">
            <a:avLst/>
          </a:prstGeom>
        </p:spPr>
      </p:pic>
      <p:sp>
        <p:nvSpPr>
          <p:cNvPr id="59" name="Pfeil: nach unten 58">
            <a:extLst>
              <a:ext uri="{FF2B5EF4-FFF2-40B4-BE49-F238E27FC236}">
                <a16:creationId xmlns:a16="http://schemas.microsoft.com/office/drawing/2014/main" id="{CC380D79-F6CE-4770-B05D-3FC20FE1E9A3}"/>
              </a:ext>
            </a:extLst>
          </p:cNvPr>
          <p:cNvSpPr/>
          <p:nvPr/>
        </p:nvSpPr>
        <p:spPr>
          <a:xfrm rot="10800000">
            <a:off x="7744048" y="4451787"/>
            <a:ext cx="173831" cy="696118"/>
          </a:xfrm>
          <a:prstGeom prst="down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DAEC4644-8492-443A-AE44-EF096616CD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0031" y="3999993"/>
            <a:ext cx="369191" cy="369191"/>
          </a:xfrm>
          <a:prstGeom prst="rect">
            <a:avLst/>
          </a:prstGeom>
        </p:spPr>
      </p:pic>
      <p:sp>
        <p:nvSpPr>
          <p:cNvPr id="61" name="Pfeil: nach unten 60">
            <a:extLst>
              <a:ext uri="{FF2B5EF4-FFF2-40B4-BE49-F238E27FC236}">
                <a16:creationId xmlns:a16="http://schemas.microsoft.com/office/drawing/2014/main" id="{B87AE21A-5DEC-4018-91F8-A1A40EAA0A5F}"/>
              </a:ext>
            </a:extLst>
          </p:cNvPr>
          <p:cNvSpPr/>
          <p:nvPr/>
        </p:nvSpPr>
        <p:spPr>
          <a:xfrm rot="10800000">
            <a:off x="7744046" y="3391147"/>
            <a:ext cx="173831" cy="517403"/>
          </a:xfrm>
          <a:prstGeom prst="down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22728EC3-B3CB-4EC5-800C-608B52328764}"/>
              </a:ext>
            </a:extLst>
          </p:cNvPr>
          <p:cNvGrpSpPr>
            <a:grpSpLocks noChangeAspect="1"/>
          </p:cNvGrpSpPr>
          <p:nvPr/>
        </p:nvGrpSpPr>
        <p:grpSpPr>
          <a:xfrm>
            <a:off x="7629745" y="2646668"/>
            <a:ext cx="557981" cy="557981"/>
            <a:chOff x="1819656" y="1052288"/>
            <a:chExt cx="4876800" cy="4876800"/>
          </a:xfrm>
        </p:grpSpPr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BB0F83A2-D6E8-4ACC-9B64-043F31C8E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19656" y="1052288"/>
              <a:ext cx="4876800" cy="4876800"/>
            </a:xfrm>
            <a:prstGeom prst="rect">
              <a:avLst/>
            </a:prstGeom>
          </p:spPr>
        </p:pic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E58B149-02E5-4377-9C4F-30ACB8E976BE}"/>
                </a:ext>
              </a:extLst>
            </p:cNvPr>
            <p:cNvSpPr/>
            <p:nvPr/>
          </p:nvSpPr>
          <p:spPr>
            <a:xfrm>
              <a:off x="2839458" y="1599146"/>
              <a:ext cx="2830476" cy="3038595"/>
            </a:xfrm>
            <a:prstGeom prst="ellipse">
              <a:avLst/>
            </a:prstGeom>
            <a:solidFill>
              <a:schemeClr val="accent6">
                <a:alpha val="51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5DCBB6B-9662-4A00-AD1C-EF0CD9D331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06347" y="2707782"/>
            <a:ext cx="629649" cy="629649"/>
          </a:xfrm>
          <a:prstGeom prst="rect">
            <a:avLst/>
          </a:prstGeom>
        </p:spPr>
      </p:pic>
      <p:sp>
        <p:nvSpPr>
          <p:cNvPr id="66" name="Pfeil: nach unten 65">
            <a:extLst>
              <a:ext uri="{FF2B5EF4-FFF2-40B4-BE49-F238E27FC236}">
                <a16:creationId xmlns:a16="http://schemas.microsoft.com/office/drawing/2014/main" id="{39840D8E-3C4A-4DFE-868E-F975F4160C9B}"/>
              </a:ext>
            </a:extLst>
          </p:cNvPr>
          <p:cNvSpPr/>
          <p:nvPr/>
        </p:nvSpPr>
        <p:spPr>
          <a:xfrm rot="10800000">
            <a:off x="9259783" y="4451786"/>
            <a:ext cx="173831" cy="691108"/>
          </a:xfrm>
          <a:prstGeom prst="down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7" name="Grafik 66">
            <a:extLst>
              <a:ext uri="{FF2B5EF4-FFF2-40B4-BE49-F238E27FC236}">
                <a16:creationId xmlns:a16="http://schemas.microsoft.com/office/drawing/2014/main" id="{C40E725F-E68A-4513-B591-BF6FA45BD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5768" y="3999993"/>
            <a:ext cx="369191" cy="369191"/>
          </a:xfrm>
          <a:prstGeom prst="rect">
            <a:avLst/>
          </a:prstGeom>
        </p:spPr>
      </p:pic>
      <p:sp>
        <p:nvSpPr>
          <p:cNvPr id="68" name="Pfeil: nach unten 67">
            <a:extLst>
              <a:ext uri="{FF2B5EF4-FFF2-40B4-BE49-F238E27FC236}">
                <a16:creationId xmlns:a16="http://schemas.microsoft.com/office/drawing/2014/main" id="{5AD2BCAB-CBDD-451B-8B43-4BD245A945A1}"/>
              </a:ext>
            </a:extLst>
          </p:cNvPr>
          <p:cNvSpPr/>
          <p:nvPr/>
        </p:nvSpPr>
        <p:spPr>
          <a:xfrm rot="10800000">
            <a:off x="9259783" y="3391147"/>
            <a:ext cx="173831" cy="517403"/>
          </a:xfrm>
          <a:prstGeom prst="down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D6BCFC5C-BC7E-4DD3-A30B-9B33124FE1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59783" y="2893985"/>
            <a:ext cx="396000" cy="396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EA8888C3-984C-4FCE-B059-89F0188ED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73703" y="5895024"/>
            <a:ext cx="525335" cy="525335"/>
          </a:xfrm>
          <a:prstGeom prst="rect">
            <a:avLst/>
          </a:prstGeom>
        </p:spPr>
      </p:pic>
      <p:sp>
        <p:nvSpPr>
          <p:cNvPr id="74" name="Titel 1">
            <a:extLst>
              <a:ext uri="{FF2B5EF4-FFF2-40B4-BE49-F238E27FC236}">
                <a16:creationId xmlns:a16="http://schemas.microsoft.com/office/drawing/2014/main" id="{8283BD83-D4FB-417E-9B1A-FE731CF3EDAB}"/>
              </a:ext>
            </a:extLst>
          </p:cNvPr>
          <p:cNvSpPr txBox="1">
            <a:spLocks/>
          </p:cNvSpPr>
          <p:nvPr/>
        </p:nvSpPr>
        <p:spPr>
          <a:xfrm>
            <a:off x="9870332" y="6427374"/>
            <a:ext cx="729410" cy="288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CH" sz="1400" dirty="0"/>
              <a:t>DMN</a:t>
            </a:r>
          </a:p>
        </p:txBody>
      </p:sp>
      <p:sp>
        <p:nvSpPr>
          <p:cNvPr id="76" name="Pfeil: nach unten 75">
            <a:extLst>
              <a:ext uri="{FF2B5EF4-FFF2-40B4-BE49-F238E27FC236}">
                <a16:creationId xmlns:a16="http://schemas.microsoft.com/office/drawing/2014/main" id="{6F2D96CB-80A7-4F0F-A1A5-82ABEA98AF16}"/>
              </a:ext>
            </a:extLst>
          </p:cNvPr>
          <p:cNvSpPr/>
          <p:nvPr/>
        </p:nvSpPr>
        <p:spPr>
          <a:xfrm rot="16200000">
            <a:off x="8216757" y="4643688"/>
            <a:ext cx="173831" cy="3201837"/>
          </a:xfrm>
          <a:prstGeom prst="down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" name="Pfeil: nach unten 76">
            <a:extLst>
              <a:ext uri="{FF2B5EF4-FFF2-40B4-BE49-F238E27FC236}">
                <a16:creationId xmlns:a16="http://schemas.microsoft.com/office/drawing/2014/main" id="{A0A4860C-636C-4F5D-8920-FD490E8013DF}"/>
              </a:ext>
            </a:extLst>
          </p:cNvPr>
          <p:cNvSpPr/>
          <p:nvPr/>
        </p:nvSpPr>
        <p:spPr>
          <a:xfrm rot="10800000">
            <a:off x="10739129" y="4450181"/>
            <a:ext cx="173831" cy="692713"/>
          </a:xfrm>
          <a:prstGeom prst="down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8" name="Grafik 77">
            <a:extLst>
              <a:ext uri="{FF2B5EF4-FFF2-40B4-BE49-F238E27FC236}">
                <a16:creationId xmlns:a16="http://schemas.microsoft.com/office/drawing/2014/main" id="{A8B2D403-4C63-42D8-908E-0C49B4FBA3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35116" y="3998390"/>
            <a:ext cx="369191" cy="369191"/>
          </a:xfrm>
          <a:prstGeom prst="rect">
            <a:avLst/>
          </a:prstGeom>
        </p:spPr>
      </p:pic>
      <p:sp>
        <p:nvSpPr>
          <p:cNvPr id="79" name="Pfeil: nach unten 78">
            <a:extLst>
              <a:ext uri="{FF2B5EF4-FFF2-40B4-BE49-F238E27FC236}">
                <a16:creationId xmlns:a16="http://schemas.microsoft.com/office/drawing/2014/main" id="{3376096B-9C96-4AE9-9DFB-85662047702C}"/>
              </a:ext>
            </a:extLst>
          </p:cNvPr>
          <p:cNvSpPr/>
          <p:nvPr/>
        </p:nvSpPr>
        <p:spPr>
          <a:xfrm rot="10800000">
            <a:off x="10739131" y="3389544"/>
            <a:ext cx="173831" cy="517403"/>
          </a:xfrm>
          <a:prstGeom prst="down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8B241355-F0D4-49F0-BA99-59F0505F10F4}"/>
              </a:ext>
            </a:extLst>
          </p:cNvPr>
          <p:cNvGrpSpPr>
            <a:grpSpLocks noChangeAspect="1"/>
          </p:cNvGrpSpPr>
          <p:nvPr/>
        </p:nvGrpSpPr>
        <p:grpSpPr>
          <a:xfrm>
            <a:off x="10769916" y="2626219"/>
            <a:ext cx="557981" cy="557981"/>
            <a:chOff x="1819656" y="1052288"/>
            <a:chExt cx="4876800" cy="4876800"/>
          </a:xfrm>
        </p:grpSpPr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33E74090-B1B2-4B9D-9266-2622AE7F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19656" y="1052288"/>
              <a:ext cx="4876800" cy="4876800"/>
            </a:xfrm>
            <a:prstGeom prst="rect">
              <a:avLst/>
            </a:prstGeom>
          </p:spPr>
        </p:pic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65E2FB2E-1E99-4D7C-8AF0-EA86D33864F7}"/>
                </a:ext>
              </a:extLst>
            </p:cNvPr>
            <p:cNvSpPr/>
            <p:nvPr/>
          </p:nvSpPr>
          <p:spPr>
            <a:xfrm>
              <a:off x="2839458" y="1599146"/>
              <a:ext cx="2830476" cy="3038595"/>
            </a:xfrm>
            <a:prstGeom prst="ellipse">
              <a:avLst/>
            </a:prstGeom>
            <a:solidFill>
              <a:schemeClr val="accent6">
                <a:alpha val="51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3EDD6287-CF7D-4A0F-BDC5-EF5819321FD5}"/>
              </a:ext>
            </a:extLst>
          </p:cNvPr>
          <p:cNvGrpSpPr>
            <a:grpSpLocks noChangeAspect="1"/>
          </p:cNvGrpSpPr>
          <p:nvPr/>
        </p:nvGrpSpPr>
        <p:grpSpPr>
          <a:xfrm>
            <a:off x="10614357" y="2894742"/>
            <a:ext cx="406939" cy="406939"/>
            <a:chOff x="1294871" y="1523999"/>
            <a:chExt cx="3810000" cy="3810000"/>
          </a:xfrm>
        </p:grpSpPr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53FE3216-A21E-46A9-AD76-EAE72F0C4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294871" y="1523999"/>
              <a:ext cx="3810000" cy="3810000"/>
            </a:xfrm>
            <a:prstGeom prst="rect">
              <a:avLst/>
            </a:prstGeom>
          </p:spPr>
        </p:pic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3E90A644-A81A-4EB0-9124-E00601553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412855" y="2932200"/>
              <a:ext cx="1823257" cy="1823257"/>
            </a:xfrm>
            <a:prstGeom prst="rect">
              <a:avLst/>
            </a:prstGeom>
          </p:spPr>
        </p:pic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3032BD21-DD70-4E55-BC69-5D65A340BC49}"/>
              </a:ext>
            </a:extLst>
          </p:cNvPr>
          <p:cNvGrpSpPr/>
          <p:nvPr/>
        </p:nvGrpSpPr>
        <p:grpSpPr>
          <a:xfrm>
            <a:off x="10952006" y="365125"/>
            <a:ext cx="998694" cy="842419"/>
            <a:chOff x="10964706" y="517525"/>
            <a:chExt cx="998694" cy="842419"/>
          </a:xfrm>
        </p:grpSpPr>
        <p:sp>
          <p:nvSpPr>
            <p:cNvPr id="92" name="Sehne 27">
              <a:extLst>
                <a:ext uri="{FF2B5EF4-FFF2-40B4-BE49-F238E27FC236}">
                  <a16:creationId xmlns:a16="http://schemas.microsoft.com/office/drawing/2014/main" id="{0D2BCF03-94CF-48CF-BA3E-24B7F8FEBA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736" y="647328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3" name="Sehne 28">
              <a:extLst>
                <a:ext uri="{FF2B5EF4-FFF2-40B4-BE49-F238E27FC236}">
                  <a16:creationId xmlns:a16="http://schemas.microsoft.com/office/drawing/2014/main" id="{F01866BB-ED23-4651-87A3-31BEEF88015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0354" y="644709"/>
              <a:ext cx="310860" cy="310860"/>
            </a:xfrm>
            <a:prstGeom prst="chord">
              <a:avLst>
                <a:gd name="adj1" fmla="val 7631997"/>
                <a:gd name="adj2" fmla="val 14413643"/>
              </a:avLst>
            </a:prstGeom>
            <a:noFill/>
            <a:ln w="16637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8C6BB6EE-E4FC-45AF-A0E1-9EC760914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 l="-8040" r="-6162"/>
            <a:stretch/>
          </p:blipFill>
          <p:spPr>
            <a:xfrm>
              <a:off x="10964706" y="517525"/>
              <a:ext cx="998694" cy="842419"/>
            </a:xfrm>
            <a:prstGeom prst="rect">
              <a:avLst/>
            </a:prstGeom>
          </p:spPr>
        </p:pic>
        <p:cxnSp>
          <p:nvCxnSpPr>
            <p:cNvPr id="95" name="Gerader Verbinder 19">
              <a:extLst>
                <a:ext uri="{FF2B5EF4-FFF2-40B4-BE49-F238E27FC236}">
                  <a16:creationId xmlns:a16="http://schemas.microsoft.com/office/drawing/2014/main" id="{E94D85E6-922E-41B0-A30C-4F5F467E87D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92710" y="919179"/>
              <a:ext cx="125522" cy="124555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20">
              <a:extLst>
                <a:ext uri="{FF2B5EF4-FFF2-40B4-BE49-F238E27FC236}">
                  <a16:creationId xmlns:a16="http://schemas.microsoft.com/office/drawing/2014/main" id="{D9149558-66E9-42BF-8F3D-0343E1D42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318232" y="919178"/>
              <a:ext cx="98712" cy="81183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21">
              <a:extLst>
                <a:ext uri="{FF2B5EF4-FFF2-40B4-BE49-F238E27FC236}">
                  <a16:creationId xmlns:a16="http://schemas.microsoft.com/office/drawing/2014/main" id="{3923B53E-E1B1-4C9A-A338-273BD7FF517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416944" y="777158"/>
              <a:ext cx="184507" cy="22320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22">
              <a:extLst>
                <a:ext uri="{FF2B5EF4-FFF2-40B4-BE49-F238E27FC236}">
                  <a16:creationId xmlns:a16="http://schemas.microsoft.com/office/drawing/2014/main" id="{403FBD94-4EE8-4990-8C0A-FCB12990C729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1601451" y="777158"/>
              <a:ext cx="172103" cy="244794"/>
            </a:xfrm>
            <a:prstGeom prst="line">
              <a:avLst/>
            </a:prstGeom>
            <a:ln w="16637" cap="rnd">
              <a:solidFill>
                <a:srgbClr val="8C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Grafik 98">
            <a:extLst>
              <a:ext uri="{FF2B5EF4-FFF2-40B4-BE49-F238E27FC236}">
                <a16:creationId xmlns:a16="http://schemas.microsoft.com/office/drawing/2014/main" id="{53D68901-54F1-43B0-808C-5A7A002936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023894" y="3830231"/>
            <a:ext cx="574125" cy="574125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230E82AF-8913-44ED-B369-8D445D843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04031" y="3968637"/>
            <a:ext cx="335326" cy="335326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7B2B9C15-A2F2-436F-A76B-7B0B2D6CAD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84239" y="5226829"/>
            <a:ext cx="335326" cy="335326"/>
          </a:xfrm>
          <a:prstGeom prst="rect">
            <a:avLst/>
          </a:prstGeom>
        </p:spPr>
      </p:pic>
      <p:sp>
        <p:nvSpPr>
          <p:cNvPr id="85" name="Pfeil: nach unten 84">
            <a:extLst>
              <a:ext uri="{FF2B5EF4-FFF2-40B4-BE49-F238E27FC236}">
                <a16:creationId xmlns:a16="http://schemas.microsoft.com/office/drawing/2014/main" id="{D96DE651-9F41-4B76-88B5-997745997229}"/>
              </a:ext>
            </a:extLst>
          </p:cNvPr>
          <p:cNvSpPr/>
          <p:nvPr/>
        </p:nvSpPr>
        <p:spPr>
          <a:xfrm rot="10800000">
            <a:off x="5152122" y="4433696"/>
            <a:ext cx="173831" cy="696118"/>
          </a:xfrm>
          <a:prstGeom prst="down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947F18BA-0493-4956-A7E8-B1AD529F2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8105" y="3981902"/>
            <a:ext cx="369191" cy="369191"/>
          </a:xfrm>
          <a:prstGeom prst="rect">
            <a:avLst/>
          </a:prstGeom>
        </p:spPr>
      </p:pic>
      <p:sp>
        <p:nvSpPr>
          <p:cNvPr id="87" name="Pfeil: nach unten 86">
            <a:extLst>
              <a:ext uri="{FF2B5EF4-FFF2-40B4-BE49-F238E27FC236}">
                <a16:creationId xmlns:a16="http://schemas.microsoft.com/office/drawing/2014/main" id="{655E0323-7F21-4019-A398-C8A03E3B44C7}"/>
              </a:ext>
            </a:extLst>
          </p:cNvPr>
          <p:cNvSpPr/>
          <p:nvPr/>
        </p:nvSpPr>
        <p:spPr>
          <a:xfrm rot="10800000">
            <a:off x="5152120" y="3373056"/>
            <a:ext cx="173831" cy="517403"/>
          </a:xfrm>
          <a:prstGeom prst="down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1E6ECCE-676E-4902-8543-AEDAA13E6345}"/>
              </a:ext>
            </a:extLst>
          </p:cNvPr>
          <p:cNvGrpSpPr>
            <a:grpSpLocks noChangeAspect="1"/>
          </p:cNvGrpSpPr>
          <p:nvPr/>
        </p:nvGrpSpPr>
        <p:grpSpPr>
          <a:xfrm>
            <a:off x="5037819" y="2628577"/>
            <a:ext cx="557981" cy="557981"/>
            <a:chOff x="1819656" y="1052288"/>
            <a:chExt cx="4876800" cy="4876800"/>
          </a:xfrm>
        </p:grpSpPr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76B47B8A-8BB4-40B8-826D-E1AEB243F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19656" y="1052288"/>
              <a:ext cx="4876800" cy="4876800"/>
            </a:xfrm>
            <a:prstGeom prst="rect">
              <a:avLst/>
            </a:prstGeom>
          </p:spPr>
        </p:pic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C2A2EF7F-0CB0-421B-8C72-FA22BE4E77B1}"/>
                </a:ext>
              </a:extLst>
            </p:cNvPr>
            <p:cNvSpPr/>
            <p:nvPr/>
          </p:nvSpPr>
          <p:spPr>
            <a:xfrm>
              <a:off x="2839458" y="1599146"/>
              <a:ext cx="2830476" cy="3038595"/>
            </a:xfrm>
            <a:prstGeom prst="ellipse">
              <a:avLst/>
            </a:prstGeom>
            <a:solidFill>
              <a:schemeClr val="accent6">
                <a:alpha val="51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04" name="Grafik 103">
            <a:extLst>
              <a:ext uri="{FF2B5EF4-FFF2-40B4-BE49-F238E27FC236}">
                <a16:creationId xmlns:a16="http://schemas.microsoft.com/office/drawing/2014/main" id="{53AF0C7B-23E3-438E-8193-88892C49802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714421" y="2689691"/>
            <a:ext cx="629649" cy="62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4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</Words>
  <Application>Microsoft Office PowerPoint</Application>
  <PresentationFormat>Breitbild</PresentationFormat>
  <Paragraphs>73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Microsoft JhengHei</vt:lpstr>
      <vt:lpstr>Microsoft JhengHei UI</vt:lpstr>
      <vt:lpstr>Microsoft JhengHei UI Light</vt:lpstr>
      <vt:lpstr>Arial</vt:lpstr>
      <vt:lpstr>Calibri</vt:lpstr>
      <vt:lpstr>Calibri Light</vt:lpstr>
      <vt:lpstr>Office</vt:lpstr>
      <vt:lpstr>Piz Bernina Helpline</vt:lpstr>
      <vt:lpstr>Table of Content</vt:lpstr>
      <vt:lpstr>Idea of Piz Bernina Helpline</vt:lpstr>
      <vt:lpstr>As Is Process</vt:lpstr>
      <vt:lpstr>To Be Process</vt:lpstr>
      <vt:lpstr>Use case: vacation</vt:lpstr>
      <vt:lpstr>Use case: soccer player</vt:lpstr>
      <vt:lpstr>Use case: business trip</vt:lpstr>
      <vt:lpstr>Service Integrations</vt:lpstr>
      <vt:lpstr>Further development</vt:lpstr>
      <vt:lpstr>V 2.0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Antonino Lanaia</dc:creator>
  <cp:lastModifiedBy>Antonino Lanaia</cp:lastModifiedBy>
  <cp:revision>57</cp:revision>
  <dcterms:created xsi:type="dcterms:W3CDTF">2018-05-28T16:14:54Z</dcterms:created>
  <dcterms:modified xsi:type="dcterms:W3CDTF">2018-05-31T10:25:08Z</dcterms:modified>
</cp:coreProperties>
</file>